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drawings/drawing1.xml" ContentType="application/vnd.openxmlformats-officedocument.drawingml.chartshap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7" r:id="rId6"/>
    <p:sldId id="286" r:id="rId7"/>
    <p:sldId id="290" r:id="rId8"/>
    <p:sldId id="368" r:id="rId9"/>
    <p:sldId id="369" r:id="rId10"/>
    <p:sldId id="370" r:id="rId11"/>
    <p:sldId id="287" r:id="rId12"/>
    <p:sldId id="371" r:id="rId13"/>
    <p:sldId id="372" r:id="rId14"/>
    <p:sldId id="373" r:id="rId15"/>
    <p:sldId id="374" r:id="rId16"/>
    <p:sldId id="375" r:id="rId17"/>
    <p:sldId id="379" r:id="rId18"/>
    <p:sldId id="376" r:id="rId19"/>
    <p:sldId id="377" r:id="rId20"/>
    <p:sldId id="378" r:id="rId21"/>
    <p:sldId id="380" r:id="rId22"/>
    <p:sldId id="381" r:id="rId23"/>
    <p:sldId id="387" r:id="rId24"/>
    <p:sldId id="388" r:id="rId25"/>
    <p:sldId id="385" r:id="rId26"/>
    <p:sldId id="382" r:id="rId27"/>
    <p:sldId id="390" r:id="rId28"/>
    <p:sldId id="383" r:id="rId29"/>
    <p:sldId id="384" r:id="rId30"/>
    <p:sldId id="386" r:id="rId31"/>
    <p:sldId id="389" r:id="rId32"/>
    <p:sldId id="391" r:id="rId33"/>
    <p:sldId id="392" r:id="rId34"/>
    <p:sldId id="397" r:id="rId35"/>
    <p:sldId id="396" r:id="rId36"/>
    <p:sldId id="393" r:id="rId37"/>
    <p:sldId id="354" r:id="rId38"/>
    <p:sldId id="355" r:id="rId39"/>
    <p:sldId id="294" r:id="rId40"/>
    <p:sldId id="394" r:id="rId41"/>
    <p:sldId id="398" r:id="rId42"/>
    <p:sldId id="349" r:id="rId43"/>
    <p:sldId id="395" r:id="rId44"/>
    <p:sldId id="399" r:id="rId45"/>
    <p:sldId id="400" r:id="rId46"/>
    <p:sldId id="401" r:id="rId47"/>
    <p:sldId id="402" r:id="rId48"/>
    <p:sldId id="404" r:id="rId49"/>
    <p:sldId id="405" r:id="rId50"/>
    <p:sldId id="304" r:id="rId51"/>
    <p:sldId id="306" r:id="rId52"/>
    <p:sldId id="305" r:id="rId53"/>
    <p:sldId id="308" r:id="rId54"/>
    <p:sldId id="307" r:id="rId55"/>
    <p:sldId id="410" r:id="rId56"/>
    <p:sldId id="411" r:id="rId57"/>
    <p:sldId id="412" r:id="rId58"/>
    <p:sldId id="317" r:id="rId59"/>
    <p:sldId id="408" r:id="rId60"/>
    <p:sldId id="409" r:id="rId61"/>
    <p:sldId id="326" r:id="rId62"/>
    <p:sldId id="328" r:id="rId63"/>
    <p:sldId id="358" r:id="rId64"/>
    <p:sldId id="329" r:id="rId65"/>
    <p:sldId id="330" r:id="rId66"/>
    <p:sldId id="331" r:id="rId67"/>
    <p:sldId id="403" r:id="rId68"/>
    <p:sldId id="406" r:id="rId69"/>
    <p:sldId id="407" r:id="rId70"/>
    <p:sldId id="261" r:id="rId71"/>
    <p:sldId id="300"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DDEFF"/>
    <a:srgbClr val="FFDF88"/>
    <a:srgbClr val="BBE6F9"/>
    <a:srgbClr val="69DAFF"/>
    <a:srgbClr val="63CEFF"/>
    <a:srgbClr val="339EFE"/>
    <a:srgbClr val="D9F1FF"/>
    <a:srgbClr val="5B9BD5"/>
    <a:srgbClr val="C1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82086" autoAdjust="0"/>
  </p:normalViewPr>
  <p:slideViewPr>
    <p:cSldViewPr snapToGrid="0" showGuides="1">
      <p:cViewPr varScale="1">
        <p:scale>
          <a:sx n="72" d="100"/>
          <a:sy n="72" d="100"/>
        </p:scale>
        <p:origin x="1041" y="77"/>
      </p:cViewPr>
      <p:guideLst>
        <p:guide orient="horz" pos="1457"/>
        <p:guide pos="1549"/>
        <p:guide orient="horz" pos="3271"/>
        <p:guide pos="5405"/>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chartUserShapes" Target="../drawings/drawing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241599591995671"/>
          <c:y val="0.153585682836565"/>
          <c:w val="0.516801041874652"/>
          <c:h val="0.619720388892259"/>
        </c:manualLayout>
      </c:layout>
      <c:pieChart>
        <c:varyColors val="1"/>
        <c:ser>
          <c:idx val="0"/>
          <c:order val="0"/>
          <c:tx>
            <c:strRef>
              <c:f>Sheet1!$B$1</c:f>
              <c:strCache>
                <c:ptCount val="1"/>
                <c:pt idx="0">
                  <c:v>您在校园丢失物品的频率是？</c:v>
                </c:pt>
              </c:strCache>
            </c:strRef>
          </c:tx>
          <c:spPr/>
          <c:explosion val="0"/>
          <c:dPt>
            <c:idx val="0"/>
            <c:bubble3D val="0"/>
            <c:spPr>
              <a:solidFill>
                <a:srgbClr val="7DDEFF"/>
              </a:solidFill>
              <a:ln w="19050">
                <a:solidFill>
                  <a:schemeClr val="lt1"/>
                </a:solidFill>
              </a:ln>
              <a:effectLst/>
            </c:spPr>
          </c:dPt>
          <c:dPt>
            <c:idx val="1"/>
            <c:bubble3D val="0"/>
            <c:spPr>
              <a:solidFill>
                <a:srgbClr val="BBE6F9"/>
              </a:solidFill>
              <a:ln w="19050">
                <a:solidFill>
                  <a:schemeClr val="lt1"/>
                </a:solidFill>
              </a:ln>
              <a:effectLst/>
            </c:spPr>
          </c:dPt>
          <c:dPt>
            <c:idx val="2"/>
            <c:bubble3D val="0"/>
            <c:spPr>
              <a:solidFill>
                <a:srgbClr val="FFDF88"/>
              </a:solidFill>
              <a:ln w="19050">
                <a:solidFill>
                  <a:schemeClr val="lt1"/>
                </a:solidFill>
              </a:ln>
              <a:effectLst/>
            </c:spPr>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lang="zh-CN" sz="1195" b="0" i="0" u="none" strike="noStrike" kern="1200" baseline="0">
                    <a:solidFill>
                      <a:schemeClr val="dk1">
                        <a:lumMod val="65000"/>
                        <a:lumOff val="35000"/>
                      </a:schemeClr>
                    </a:solidFill>
                    <a:latin typeface="+mn-lt"/>
                    <a:ea typeface="+mn-ea"/>
                    <a:cs typeface="+mn-cs"/>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15:showLeaderLines val="0"/>
                <c15:leaderLines>
                  <c:spPr>
                    <a:ln w="9525" cap="flat" cmpd="sng" algn="ctr">
                      <a:solidFill>
                        <a:schemeClr val="tx1">
                          <a:lumMod val="35000"/>
                          <a:lumOff val="65000"/>
                        </a:schemeClr>
                      </a:solidFill>
                      <a:round/>
                    </a:ln>
                    <a:effectLst/>
                  </c:spPr>
                </c15:leaderLines>
              </c:ext>
            </c:extLst>
          </c:dLbls>
          <c:cat>
            <c:strRef>
              <c:f>Sheet1!$A$2:$A$4</c:f>
              <c:strCache>
                <c:ptCount val="3"/>
                <c:pt idx="0">
                  <c:v>偶尔</c:v>
                </c:pt>
                <c:pt idx="1">
                  <c:v>经常</c:v>
                </c:pt>
                <c:pt idx="2">
                  <c:v>还没有</c:v>
                </c:pt>
              </c:strCache>
            </c:strRef>
          </c:cat>
          <c:val>
            <c:numRef>
              <c:f>Sheet1!$B$2:$B$4</c:f>
              <c:numCache>
                <c:formatCode>General</c:formatCode>
                <c:ptCount val="3"/>
                <c:pt idx="0">
                  <c:v>105</c:v>
                </c:pt>
                <c:pt idx="1">
                  <c:v>10</c:v>
                </c:pt>
                <c:pt idx="2">
                  <c:v>87</c:v>
                </c:pt>
              </c:numCache>
            </c:numRef>
          </c:val>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28789669973646"/>
          <c:y val="0.929609157645672"/>
          <c:w val="0.424206600527081"/>
          <c:h val="0.0703908423543279"/>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smtClean="0"/>
              <a:t>各寻找方式比较</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成功率最低的方式</c:v>
                </c:pt>
              </c:strCache>
            </c:strRef>
          </c:tx>
          <c:spPr>
            <a:solidFill>
              <a:srgbClr val="FFDF88"/>
            </a:solidFill>
            <a:ln>
              <a:noFill/>
            </a:ln>
            <a:effectLst/>
          </c:spPr>
          <c:invertIfNegative val="0"/>
          <c:dLbls>
            <c:delete val="1"/>
          </c:dLbls>
          <c:cat>
            <c:strRef>
              <c:f>Sheet1!$A$2:$A$7</c:f>
              <c:strCache>
                <c:ptCount val="6"/>
                <c:pt idx="0">
                  <c:v>到丢失地点附近寻找</c:v>
                </c:pt>
                <c:pt idx="1">
                  <c:v>发微信朋友圈</c:v>
                </c:pt>
                <c:pt idx="2">
                  <c:v>在微信群、QQ群发布消息</c:v>
                </c:pt>
                <c:pt idx="3">
                  <c:v>到学生服务中心询问</c:v>
                </c:pt>
                <c:pt idx="4">
                  <c:v>专门的物品丢失和寻找平台</c:v>
                </c:pt>
                <c:pt idx="5">
                  <c:v>其他方式</c:v>
                </c:pt>
              </c:strCache>
            </c:strRef>
          </c:cat>
          <c:val>
            <c:numRef>
              <c:f>Sheet1!$B$2:$B$7</c:f>
              <c:numCache>
                <c:formatCode>General</c:formatCode>
                <c:ptCount val="6"/>
                <c:pt idx="0">
                  <c:v>33</c:v>
                </c:pt>
                <c:pt idx="1">
                  <c:v>38</c:v>
                </c:pt>
                <c:pt idx="2">
                  <c:v>29</c:v>
                </c:pt>
                <c:pt idx="3">
                  <c:v>55</c:v>
                </c:pt>
                <c:pt idx="4">
                  <c:v>22</c:v>
                </c:pt>
                <c:pt idx="5">
                  <c:v>25</c:v>
                </c:pt>
              </c:numCache>
            </c:numRef>
          </c:val>
        </c:ser>
        <c:ser>
          <c:idx val="1"/>
          <c:order val="1"/>
          <c:tx>
            <c:strRef>
              <c:f>Sheet1!$C$1</c:f>
              <c:strCache>
                <c:ptCount val="1"/>
                <c:pt idx="0">
                  <c:v>最有效的方式</c:v>
                </c:pt>
              </c:strCache>
            </c:strRef>
          </c:tx>
          <c:spPr>
            <a:solidFill>
              <a:srgbClr val="7DDEFF"/>
            </a:solidFill>
            <a:ln>
              <a:noFill/>
            </a:ln>
            <a:effectLst/>
          </c:spPr>
          <c:invertIfNegative val="0"/>
          <c:dLbls>
            <c:delete val="1"/>
          </c:dLbls>
          <c:cat>
            <c:strRef>
              <c:f>Sheet1!$A$2:$A$7</c:f>
              <c:strCache>
                <c:ptCount val="6"/>
                <c:pt idx="0">
                  <c:v>到丢失地点附近寻找</c:v>
                </c:pt>
                <c:pt idx="1">
                  <c:v>发微信朋友圈</c:v>
                </c:pt>
                <c:pt idx="2">
                  <c:v>在微信群、QQ群发布消息</c:v>
                </c:pt>
                <c:pt idx="3">
                  <c:v>到学生服务中心询问</c:v>
                </c:pt>
                <c:pt idx="4">
                  <c:v>专门的物品丢失和寻找平台</c:v>
                </c:pt>
                <c:pt idx="5">
                  <c:v>其他方式</c:v>
                </c:pt>
              </c:strCache>
            </c:strRef>
          </c:cat>
          <c:val>
            <c:numRef>
              <c:f>Sheet1!$C$2:$C$7</c:f>
              <c:numCache>
                <c:formatCode>General</c:formatCode>
                <c:ptCount val="6"/>
                <c:pt idx="0">
                  <c:v>46</c:v>
                </c:pt>
                <c:pt idx="1">
                  <c:v>36</c:v>
                </c:pt>
                <c:pt idx="2">
                  <c:v>25</c:v>
                </c:pt>
                <c:pt idx="3">
                  <c:v>13</c:v>
                </c:pt>
                <c:pt idx="4">
                  <c:v>78</c:v>
                </c:pt>
                <c:pt idx="5">
                  <c:v>4</c:v>
                </c:pt>
              </c:numCache>
            </c:numRef>
          </c:val>
        </c:ser>
        <c:dLbls>
          <c:showLegendKey val="0"/>
          <c:showVal val="0"/>
          <c:showCatName val="0"/>
          <c:showSerName val="0"/>
          <c:showPercent val="0"/>
          <c:showBubbleSize val="0"/>
        </c:dLbls>
        <c:gapWidth val="219"/>
        <c:overlap val="-27"/>
        <c:axId val="2001819871"/>
        <c:axId val="2001811551"/>
      </c:barChart>
      <c:catAx>
        <c:axId val="200181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01811551"/>
        <c:crosses val="autoZero"/>
        <c:auto val="1"/>
        <c:lblAlgn val="ctr"/>
        <c:lblOffset val="100"/>
        <c:noMultiLvlLbl val="0"/>
      </c:catAx>
      <c:valAx>
        <c:axId val="2001811551"/>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0181987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0.66485</cdr:x>
      <cdr:y>0.43863</cdr:y>
    </cdr:from>
    <cdr:to>
      <cdr:x>0.76099</cdr:x>
      <cdr:y>0.5</cdr:y>
    </cdr:to>
    <cdr:sp>
      <cdr:nvSpPr>
        <cdr:cNvPr id="2" name="矩形 1"/>
        <cdr:cNvSpPr/>
      </cdr:nvSpPr>
      <cdr:spPr xmlns:a="http://schemas.openxmlformats.org/drawingml/2006/main">
        <a:xfrm xmlns:a="http://schemas.openxmlformats.org/drawingml/2006/main">
          <a:off x="5001417" y="2199780"/>
          <a:ext cx="723275" cy="307777"/>
        </a:xfrm>
        <a:prstGeom xmlns:a="http://schemas.openxmlformats.org/drawingml/2006/main" prst="rect">
          <a:avLst/>
        </a:prstGeom>
      </cdr:spPr>
      <cdr:txBody xmlns:a="http://schemas.openxmlformats.org/drawingml/2006/main">
        <a:bodyPr vert="horz" wrap="none" lIns="45720" tIns="45720" rIns="45720" bIns="4572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000000"/>
              </a:solidFill>
              <a:latin typeface="Roboto"/>
            </a:rPr>
            <a:t>10.89%</a:t>
          </a:r>
          <a:endParaRPr lang="zh-CN" altLang="en-US"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362E9-0109-4A79-A05F-3F694D2540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8D458-39B8-4728-8986-96823121E69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微信聊天工具更愿意选择原生端，游戏页游？手游（王者荣耀、刺激战场）</a:t>
            </a:r>
            <a:endParaRPr lang="en-US" altLang="zh-CN" dirty="0" smtClean="0"/>
          </a:p>
          <a:p>
            <a:r>
              <a:rPr lang="en-US" altLang="zh-CN" dirty="0" smtClean="0"/>
              <a:t>2.</a:t>
            </a:r>
            <a:r>
              <a:rPr lang="zh-CN" altLang="en-US" dirty="0" smtClean="0"/>
              <a:t>取决于本地平台环境，一般都是稳定的，比</a:t>
            </a:r>
            <a:r>
              <a:rPr lang="en-US" altLang="zh-CN" dirty="0" smtClean="0"/>
              <a:t>web </a:t>
            </a:r>
            <a:r>
              <a:rPr lang="zh-CN" altLang="en-US" dirty="0" smtClean="0"/>
              <a:t>网络，渲染性能</a:t>
            </a:r>
            <a:endParaRPr lang="en-US" altLang="zh-CN" dirty="0" smtClean="0"/>
          </a:p>
          <a:p>
            <a:r>
              <a:rPr lang="en-US" altLang="zh-CN" dirty="0" smtClean="0"/>
              <a:t>3.</a:t>
            </a:r>
            <a:r>
              <a:rPr lang="zh-CN" altLang="en-US" dirty="0" smtClean="0"/>
              <a:t>手机</a:t>
            </a:r>
            <a:r>
              <a:rPr lang="en-US" altLang="zh-CN" dirty="0" smtClean="0"/>
              <a:t>Web</a:t>
            </a:r>
            <a:r>
              <a:rPr lang="zh-CN" altLang="en-US" dirty="0" smtClean="0"/>
              <a:t>后台常驻？（后台推送通知）</a:t>
            </a:r>
            <a:endParaRPr lang="en-US" altLang="zh-CN" dirty="0" smtClean="0"/>
          </a:p>
          <a:p>
            <a:r>
              <a:rPr lang="en-US" altLang="zh-CN" dirty="0" smtClean="0"/>
              <a:t>4.</a:t>
            </a:r>
            <a:r>
              <a:rPr lang="zh-CN" altLang="en-US" dirty="0" smtClean="0"/>
              <a:t>通讯录，拨打电话，访问另一个程序的资源，数据共享等等</a:t>
            </a:r>
            <a:endParaRPr lang="en-US" altLang="zh-CN" dirty="0" smtClean="0"/>
          </a:p>
          <a:p>
            <a:r>
              <a:rPr lang="en-US" altLang="zh-CN" dirty="0" smtClean="0"/>
              <a:t>5.</a:t>
            </a:r>
            <a:r>
              <a:rPr lang="zh-CN" altLang="en-US" dirty="0" smtClean="0"/>
              <a:t>动画体验最流畅最完美</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安卓不同版本不同</a:t>
            </a:r>
            <a:r>
              <a:rPr lang="en-US" altLang="zh-CN" dirty="0" smtClean="0"/>
              <a:t>API</a:t>
            </a:r>
            <a:endParaRPr lang="en-US" altLang="zh-CN" dirty="0" smtClean="0"/>
          </a:p>
          <a:p>
            <a:pPr marL="228600" indent="-228600">
              <a:buFont typeface="+mj-lt"/>
              <a:buAutoNum type="arabicPeriod"/>
            </a:pPr>
            <a:r>
              <a:rPr lang="en-US" altLang="zh-CN" dirty="0" smtClean="0"/>
              <a:t>Android</a:t>
            </a:r>
            <a:r>
              <a:rPr lang="zh-CN" altLang="en-US" dirty="0" smtClean="0"/>
              <a:t>、</a:t>
            </a:r>
            <a:r>
              <a:rPr lang="en-US" altLang="zh-CN" dirty="0" smtClean="0"/>
              <a:t>IOS</a:t>
            </a:r>
            <a:r>
              <a:rPr lang="zh-CN" altLang="en-US" dirty="0" smtClean="0"/>
              <a:t>两套代码</a:t>
            </a:r>
            <a:endParaRPr lang="en-US" altLang="zh-CN" dirty="0" smtClean="0"/>
          </a:p>
          <a:p>
            <a:pPr marL="228600" indent="-228600">
              <a:buFont typeface="+mj-lt"/>
              <a:buAutoNum type="arabicPeriod"/>
            </a:pPr>
            <a:r>
              <a:rPr lang="zh-CN" altLang="en-US" dirty="0" smtClean="0"/>
              <a:t>用户存留版本不一致，向前兼容  微信</a:t>
            </a:r>
            <a:r>
              <a:rPr lang="en-US" altLang="zh-CN" dirty="0" smtClean="0"/>
              <a:t>Tinker</a:t>
            </a:r>
            <a:r>
              <a:rPr lang="zh-CN" altLang="en-US" dirty="0" smtClean="0"/>
              <a:t>热更新</a:t>
            </a:r>
            <a:endParaRPr lang="en-US" altLang="zh-CN" dirty="0" smtClean="0"/>
          </a:p>
          <a:p>
            <a:pPr marL="228600" indent="-228600">
              <a:buFont typeface="+mj-lt"/>
              <a:buAutoNum type="arabicPeriod"/>
            </a:pPr>
            <a:r>
              <a:rPr lang="zh-CN" altLang="en-US" dirty="0" smtClean="0"/>
              <a:t>提交</a:t>
            </a:r>
            <a:r>
              <a:rPr lang="en-US" altLang="zh-CN" dirty="0" smtClean="0"/>
              <a:t>-</a:t>
            </a:r>
            <a:r>
              <a:rPr lang="zh-CN" altLang="en-US" dirty="0" smtClean="0"/>
              <a:t>审核</a:t>
            </a:r>
            <a:r>
              <a:rPr lang="en-US" altLang="zh-CN" dirty="0" smtClean="0"/>
              <a:t>-</a:t>
            </a:r>
            <a:r>
              <a:rPr lang="zh-CN" altLang="en-US" dirty="0" smtClean="0"/>
              <a:t>上线</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安卓不同版本不同</a:t>
            </a:r>
            <a:r>
              <a:rPr lang="en-US" altLang="zh-CN" dirty="0" smtClean="0"/>
              <a:t>API</a:t>
            </a:r>
            <a:endParaRPr lang="en-US" altLang="zh-CN" dirty="0" smtClean="0"/>
          </a:p>
          <a:p>
            <a:r>
              <a:rPr lang="en-US" altLang="zh-CN" dirty="0" smtClean="0"/>
              <a:t>2.</a:t>
            </a:r>
            <a:r>
              <a:rPr lang="zh-CN" altLang="en-US" dirty="0" smtClean="0"/>
              <a:t>用户存留版本不一致，向前兼容  微信</a:t>
            </a:r>
            <a:r>
              <a:rPr lang="en-US" altLang="zh-CN" dirty="0" smtClean="0"/>
              <a:t>Tinker</a:t>
            </a:r>
            <a:r>
              <a:rPr lang="zh-CN" altLang="en-US" dirty="0" smtClean="0"/>
              <a:t>热更新</a:t>
            </a:r>
            <a:endParaRPr lang="en-US" altLang="zh-CN" dirty="0" smtClean="0"/>
          </a:p>
          <a:p>
            <a:r>
              <a:rPr lang="en-US" altLang="zh-CN" dirty="0" smtClean="0"/>
              <a:t>3.</a:t>
            </a:r>
            <a:r>
              <a:rPr lang="zh-CN" altLang="en-US" dirty="0" smtClean="0"/>
              <a:t>提交</a:t>
            </a:r>
            <a:r>
              <a:rPr lang="en-US" altLang="zh-CN" dirty="0" smtClean="0"/>
              <a:t>-</a:t>
            </a:r>
            <a:r>
              <a:rPr lang="zh-CN" altLang="en-US" dirty="0" smtClean="0"/>
              <a:t>审核</a:t>
            </a:r>
            <a:r>
              <a:rPr lang="en-US" altLang="zh-CN" dirty="0" smtClean="0"/>
              <a:t>-</a:t>
            </a:r>
            <a:r>
              <a:rPr lang="zh-CN" altLang="en-US" dirty="0" smtClean="0"/>
              <a:t>上线</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b="0" i="0" kern="1200" dirty="0" smtClean="0">
                <a:solidFill>
                  <a:schemeClr val="tx1"/>
                </a:solidFill>
                <a:effectLst/>
                <a:latin typeface="+mn-lt"/>
                <a:ea typeface="+mn-ea"/>
                <a:cs typeface="+mn-cs"/>
              </a:rPr>
              <a:t>Web APP</a:t>
            </a:r>
            <a:r>
              <a:rPr lang="zh-CN" altLang="en-US" sz="1200" b="0" i="0" kern="1200" dirty="0" smtClean="0">
                <a:solidFill>
                  <a:schemeClr val="tx1"/>
                </a:solidFill>
                <a:effectLst/>
                <a:latin typeface="+mn-lt"/>
                <a:ea typeface="+mn-ea"/>
                <a:cs typeface="+mn-cs"/>
              </a:rPr>
              <a:t>对网络环境的依赖性较大，因为</a:t>
            </a:r>
            <a:r>
              <a:rPr lang="en-US" altLang="zh-CN" sz="1200" b="0" i="0" kern="1200" dirty="0" smtClean="0">
                <a:solidFill>
                  <a:schemeClr val="tx1"/>
                </a:solidFill>
                <a:effectLst/>
                <a:latin typeface="+mn-lt"/>
                <a:ea typeface="+mn-ea"/>
                <a:cs typeface="+mn-cs"/>
              </a:rPr>
              <a:t>Web APP</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H5</a:t>
            </a:r>
            <a:r>
              <a:rPr lang="zh-CN" altLang="en-US" sz="1200" b="0" i="0" kern="1200" dirty="0" smtClean="0">
                <a:solidFill>
                  <a:schemeClr val="tx1"/>
                </a:solidFill>
                <a:effectLst/>
                <a:latin typeface="+mn-lt"/>
                <a:ea typeface="+mn-ea"/>
                <a:cs typeface="+mn-cs"/>
              </a:rPr>
              <a:t>页面，当用户使用时，去服务器请求显示页面。如果此时用户恰巧遇到网速慢，网络不稳定等其他环境时，用户请求页面的效率大打折扣，在用户使 用中会出现不流畅，断断续续的不良感受。</a:t>
            </a: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r>
              <a:rPr lang="zh-CN" altLang="en-US" sz="1200" b="0" i="0" kern="1200" dirty="0" smtClean="0">
                <a:solidFill>
                  <a:schemeClr val="tx1"/>
                </a:solidFill>
                <a:effectLst/>
                <a:latin typeface="+mn-lt"/>
                <a:ea typeface="+mn-ea"/>
                <a:cs typeface="+mn-cs"/>
              </a:rPr>
              <a:t>同时，</a:t>
            </a:r>
            <a:r>
              <a:rPr lang="en-US" altLang="zh-CN" sz="1200" b="0" i="0" kern="1200" dirty="0" smtClean="0">
                <a:solidFill>
                  <a:schemeClr val="tx1"/>
                </a:solidFill>
                <a:effectLst/>
                <a:latin typeface="+mn-lt"/>
                <a:ea typeface="+mn-ea"/>
                <a:cs typeface="+mn-cs"/>
              </a:rPr>
              <a:t>H5</a:t>
            </a:r>
            <a:r>
              <a:rPr lang="zh-CN" altLang="en-US" sz="1200" b="0" i="0" kern="1200" dirty="0" smtClean="0">
                <a:solidFill>
                  <a:schemeClr val="tx1"/>
                </a:solidFill>
                <a:effectLst/>
                <a:latin typeface="+mn-lt"/>
                <a:ea typeface="+mn-ea"/>
                <a:cs typeface="+mn-cs"/>
              </a:rPr>
              <a:t>技术自身渲染性能较弱：对复杂的图形样式，多样的动效，自定义字体等的支持性不强。</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安卓不同版本不同</a:t>
            </a:r>
            <a:r>
              <a:rPr lang="en-US" altLang="zh-CN" dirty="0" smtClean="0"/>
              <a:t>API</a:t>
            </a:r>
            <a:endParaRPr lang="en-US" altLang="zh-CN" dirty="0" smtClean="0"/>
          </a:p>
          <a:p>
            <a:r>
              <a:rPr lang="en-US" altLang="zh-CN" dirty="0" smtClean="0"/>
              <a:t>2.</a:t>
            </a:r>
            <a:r>
              <a:rPr lang="zh-CN" altLang="en-US" dirty="0" smtClean="0"/>
              <a:t>用户存留版本不一致，向前兼容  微信</a:t>
            </a:r>
            <a:r>
              <a:rPr lang="en-US" altLang="zh-CN" dirty="0" smtClean="0"/>
              <a:t>Tinker</a:t>
            </a:r>
            <a:r>
              <a:rPr lang="zh-CN" altLang="en-US" dirty="0" smtClean="0"/>
              <a:t>热更新</a:t>
            </a:r>
            <a:endParaRPr lang="en-US" altLang="zh-CN" dirty="0" smtClean="0"/>
          </a:p>
          <a:p>
            <a:r>
              <a:rPr lang="en-US" altLang="zh-CN" dirty="0" smtClean="0"/>
              <a:t>3.</a:t>
            </a:r>
            <a:r>
              <a:rPr lang="zh-CN" altLang="en-US" dirty="0" smtClean="0"/>
              <a:t>提交</a:t>
            </a:r>
            <a:r>
              <a:rPr lang="en-US" altLang="zh-CN" dirty="0" smtClean="0"/>
              <a:t>-</a:t>
            </a:r>
            <a:r>
              <a:rPr lang="zh-CN" altLang="en-US" dirty="0" smtClean="0"/>
              <a:t>审核</a:t>
            </a:r>
            <a:r>
              <a:rPr lang="en-US" altLang="zh-CN" dirty="0" smtClean="0"/>
              <a:t>-</a:t>
            </a:r>
            <a:r>
              <a:rPr lang="zh-CN" altLang="en-US" dirty="0" smtClean="0"/>
              <a:t>上线</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好看</a:t>
            </a:r>
            <a:r>
              <a:rPr lang="en-US" altLang="zh-CN" dirty="0" smtClean="0"/>
              <a:t>-&gt;</a:t>
            </a:r>
            <a:r>
              <a:rPr lang="zh-CN" altLang="en-US" dirty="0" smtClean="0"/>
              <a:t>在看</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兼具“</a:t>
            </a:r>
            <a:r>
              <a:rPr lang="en-US" altLang="zh-CN" sz="1200" b="1" i="0" kern="1200" dirty="0" smtClean="0">
                <a:solidFill>
                  <a:schemeClr val="tx1"/>
                </a:solidFill>
                <a:effectLst/>
                <a:latin typeface="+mn-lt"/>
                <a:ea typeface="+mn-ea"/>
                <a:cs typeface="+mn-cs"/>
              </a:rPr>
              <a:t>Native App</a:t>
            </a:r>
            <a:r>
              <a:rPr lang="zh-CN" altLang="en-US" sz="1200" b="1" i="0" kern="1200" dirty="0" smtClean="0">
                <a:solidFill>
                  <a:schemeClr val="tx1"/>
                </a:solidFill>
                <a:effectLst/>
                <a:latin typeface="+mn-lt"/>
                <a:ea typeface="+mn-ea"/>
                <a:cs typeface="+mn-cs"/>
              </a:rPr>
              <a:t>良好用户交互体验的优势”和“</a:t>
            </a:r>
            <a:r>
              <a:rPr lang="en-US" altLang="zh-CN" sz="1200" b="1" i="0" kern="1200" dirty="0" smtClean="0">
                <a:solidFill>
                  <a:schemeClr val="tx1"/>
                </a:solidFill>
                <a:effectLst/>
                <a:latin typeface="+mn-lt"/>
                <a:ea typeface="+mn-ea"/>
                <a:cs typeface="+mn-cs"/>
              </a:rPr>
              <a:t>Web App</a:t>
            </a:r>
            <a:r>
              <a:rPr lang="zh-CN" altLang="en-US" sz="1200" b="1" i="0" kern="1200" dirty="0" smtClean="0">
                <a:solidFill>
                  <a:schemeClr val="tx1"/>
                </a:solidFill>
                <a:effectLst/>
                <a:latin typeface="+mn-lt"/>
                <a:ea typeface="+mn-ea"/>
                <a:cs typeface="+mn-cs"/>
              </a:rPr>
              <a:t>跨平台开发的优势”</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sz="1200" b="0" i="0" kern="1200" dirty="0" smtClean="0">
                <a:solidFill>
                  <a:schemeClr val="tx1"/>
                </a:solidFill>
                <a:effectLst/>
                <a:latin typeface="+mn-lt"/>
                <a:ea typeface="+mn-ea"/>
                <a:cs typeface="+mn-cs"/>
              </a:rPr>
              <a:t>整个小程序所有分包大小不超过 </a:t>
            </a:r>
            <a:r>
              <a:rPr lang="en-US" altLang="zh-CN" sz="1200" b="0" i="0" kern="1200" dirty="0" smtClean="0">
                <a:solidFill>
                  <a:schemeClr val="tx1"/>
                </a:solidFill>
                <a:effectLst/>
                <a:latin typeface="+mn-lt"/>
                <a:ea typeface="+mn-ea"/>
                <a:cs typeface="+mn-cs"/>
              </a:rPr>
              <a:t>8M</a:t>
            </a:r>
            <a:r>
              <a:rPr lang="zh-CN" altLang="en-US" sz="1200" b="0" i="0" kern="1200" baseline="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单个分包</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主包大小不能超过 </a:t>
            </a:r>
            <a:r>
              <a:rPr lang="en-US" altLang="zh-CN" sz="1200" b="0" i="0" kern="1200" dirty="0" smtClean="0">
                <a:solidFill>
                  <a:schemeClr val="tx1"/>
                </a:solidFill>
                <a:effectLst/>
                <a:latin typeface="+mn-lt"/>
                <a:ea typeface="+mn-ea"/>
                <a:cs typeface="+mn-cs"/>
              </a:rPr>
              <a:t>2M</a:t>
            </a: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r>
              <a:rPr lang="zh-CN" altLang="en-US" sz="1200" b="0" i="0" kern="1200" dirty="0" smtClean="0">
                <a:solidFill>
                  <a:schemeClr val="tx1"/>
                </a:solidFill>
                <a:effectLst/>
                <a:latin typeface="+mn-lt"/>
                <a:ea typeface="+mn-ea"/>
                <a:cs typeface="+mn-cs"/>
              </a:rPr>
              <a:t>发布时间 </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日  安卓：</a:t>
            </a:r>
            <a:r>
              <a:rPr lang="en-US" altLang="zh-CN" sz="1200" b="0" i="0" kern="1200" dirty="0" smtClean="0">
                <a:solidFill>
                  <a:schemeClr val="tx1"/>
                </a:solidFill>
                <a:effectLst/>
                <a:latin typeface="+mn-lt"/>
                <a:ea typeface="+mn-ea"/>
                <a:cs typeface="+mn-cs"/>
              </a:rPr>
              <a:t>2005</a:t>
            </a:r>
            <a:r>
              <a:rPr lang="zh-CN" altLang="en-US" sz="1200" b="0" i="0" kern="1200" dirty="0" smtClean="0">
                <a:solidFill>
                  <a:schemeClr val="tx1"/>
                </a:solidFill>
                <a:effectLst/>
                <a:latin typeface="+mn-lt"/>
                <a:ea typeface="+mn-ea"/>
                <a:cs typeface="+mn-cs"/>
              </a:rPr>
              <a:t>年</a:t>
            </a: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r>
              <a:rPr lang="zh-CN" altLang="en-US" sz="1200" b="0" i="0" kern="1200" dirty="0" smtClean="0">
                <a:solidFill>
                  <a:schemeClr val="tx1"/>
                </a:solidFill>
                <a:effectLst/>
                <a:latin typeface="+mn-lt"/>
                <a:ea typeface="+mn-ea"/>
                <a:cs typeface="+mn-cs"/>
              </a:rPr>
              <a:t>支付：当用户在小程序内完成过支付行为，可允许开发者向用户在</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天内推送有限条数的模板消息（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次支付可下发</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条，多次支付下发条数独立，互相不影响）</a:t>
            </a: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r>
              <a:rPr lang="zh-CN" altLang="en-US" sz="1200" b="0" i="0" kern="1200" dirty="0" smtClean="0">
                <a:solidFill>
                  <a:schemeClr val="tx1"/>
                </a:solidFill>
                <a:effectLst/>
                <a:latin typeface="+mn-lt"/>
                <a:ea typeface="+mn-ea"/>
                <a:cs typeface="+mn-cs"/>
              </a:rPr>
              <a:t>提交表单：当用户在小程序内发生过提交表单行为且该表单声明为要发模板消息的，开发者需要向用户提供服务时，可允许开发者向用户在</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天内推送有限条数的模板消息（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次提交表单可下发</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条，多次提交下发条数独立，相互不影响）</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defRPr/>
            </a:pPr>
            <a:r>
              <a:rPr lang="zh-CN" altLang="en-US" sz="1200" b="0" i="0" kern="1200" dirty="0" smtClean="0">
                <a:solidFill>
                  <a:schemeClr val="tx1"/>
                </a:solidFill>
                <a:effectLst/>
                <a:latin typeface="+mn-lt"/>
                <a:ea typeface="+mn-ea"/>
                <a:cs typeface="+mn-cs"/>
              </a:rPr>
              <a:t>微信小程序修改登录方式；</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说改就改</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pPr>
            <a:r>
              <a:rPr lang="zh-CN" altLang="en-US" sz="1200" b="1" dirty="0" smtClean="0"/>
              <a:t>联系方式每次都得重新输</a:t>
            </a:r>
            <a:endParaRPr lang="en-US" altLang="zh-CN" sz="1200" b="1"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en-US" dirty="0" smtClean="0"/>
              <a:t>时间地点就不能智能填写吗</a:t>
            </a:r>
            <a:endParaRPr lang="zh-CN" altLang="en-US" dirty="0" smtClean="0">
              <a:solidFill>
                <a:schemeClr val="bg1">
                  <a:lumMod val="65000"/>
                </a:schemeClr>
              </a:solidFill>
              <a:latin typeface="微软雅黑 Light" panose="020B0502040204020203" pitchFamily="34" charset="-122"/>
              <a:ea typeface="微软雅黑 Light" panose="020B0502040204020203" pitchFamily="34" charset="-122"/>
            </a:endParaRPr>
          </a:p>
          <a:p>
            <a:pPr algn="l">
              <a:lnSpc>
                <a:spcPct val="150000"/>
              </a:lnSpc>
            </a:pPr>
            <a:endParaRPr lang="zh-CN" altLang="en-US" sz="12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要认识红满堂和其它工作室的不同</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安卓的</a:t>
            </a:r>
            <a:r>
              <a:rPr lang="en-US" altLang="zh-CN" dirty="0" smtClean="0"/>
              <a:t>Fragment</a:t>
            </a:r>
            <a:r>
              <a:rPr lang="zh-CN" altLang="en-US" dirty="0" smtClean="0"/>
              <a:t>、</a:t>
            </a:r>
            <a:r>
              <a:rPr lang="en-US" altLang="zh-CN" dirty="0" err="1" smtClean="0"/>
              <a:t>LeakCanary</a:t>
            </a:r>
            <a:r>
              <a:rPr lang="zh-CN" altLang="en-US" dirty="0" smtClean="0"/>
              <a:t>、</a:t>
            </a:r>
            <a:r>
              <a:rPr lang="en-US" altLang="zh-CN" dirty="0" smtClean="0"/>
              <a:t>Handle</a:t>
            </a:r>
            <a:r>
              <a:rPr lang="zh-CN" altLang="en-US" dirty="0" smtClean="0"/>
              <a:t>机制、</a:t>
            </a:r>
            <a:r>
              <a:rPr lang="en-US" altLang="zh-CN" dirty="0" smtClean="0"/>
              <a:t>IPC</a:t>
            </a:r>
            <a:r>
              <a:rPr lang="zh-CN" altLang="en-US" dirty="0" smtClean="0"/>
              <a:t>机制</a:t>
            </a:r>
            <a:endParaRPr lang="en-US" altLang="zh-CN" dirty="0" smtClean="0"/>
          </a:p>
          <a:p>
            <a:r>
              <a:rPr lang="zh-CN" altLang="en-US" dirty="0" smtClean="0"/>
              <a:t>可理解性强：讲一遍或者两遍大家就能听懂的概念，这种属于大家之前没有接触过但是不难理解的东西</a:t>
            </a:r>
            <a:endParaRPr lang="en-US" altLang="zh-CN" dirty="0" smtClean="0"/>
          </a:p>
          <a:p>
            <a:r>
              <a:rPr lang="zh-CN" altLang="en-US" dirty="0" smtClean="0"/>
              <a:t>可操作性强：讲解某段代码的使用，大家回去自己也可以自主的复现这个过程，甚至加一点自己的东西</a:t>
            </a:r>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可能有人认为 无意义 不是自己所专研的领域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 </a:t>
            </a:r>
            <a:r>
              <a:rPr lang="zh-CN" altLang="en-US" dirty="0" smtClean="0"/>
              <a:t>技术</a:t>
            </a:r>
            <a:r>
              <a:rPr lang="zh-CN" altLang="en-US" b="1" dirty="0" smtClean="0"/>
              <a:t>联系密切 </a:t>
            </a:r>
            <a:r>
              <a:rPr lang="zh-CN" altLang="en-US" dirty="0" smtClean="0"/>
              <a:t>安卓</a:t>
            </a:r>
            <a:r>
              <a:rPr lang="en-US" altLang="zh-CN" dirty="0" smtClean="0"/>
              <a:t>-&gt;</a:t>
            </a:r>
            <a:r>
              <a:rPr lang="zh-CN" altLang="en-US" dirty="0" smtClean="0"/>
              <a:t>小程序</a:t>
            </a:r>
            <a:r>
              <a:rPr lang="en-US" altLang="zh-CN" dirty="0" smtClean="0"/>
              <a:t>-&gt;</a:t>
            </a:r>
            <a:r>
              <a:rPr lang="zh-CN" altLang="en-US" dirty="0" smtClean="0"/>
              <a:t>前端 对你所研究的领域有启发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t>2. </a:t>
            </a:r>
            <a:r>
              <a:rPr lang="zh-CN" altLang="en-US" b="1" dirty="0" smtClean="0"/>
              <a:t>只知道一个领域的知识是不够的，人的知识结构应该是圆锥形，当你想要转方向的时候才能从容不迫</a:t>
            </a:r>
            <a:endParaRPr lang="en-US" altLang="zh-CN" b="1" dirty="0" smtClean="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有利于合作 抛砖引玉、希望对后面的分享会有帮助</a:t>
            </a:r>
            <a:endParaRPr lang="en-US" altLang="zh-CN" b="1" dirty="0" smtClean="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58D458-39B8-4728-8986-96823121E69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chart" Target="../charts/char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2.xml"/><Relationship Id="rId2" Type="http://schemas.openxmlformats.org/officeDocument/2006/relationships/image" Target="../media/image6.jpeg"/><Relationship Id="rId1"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hyperlink" Target="https://modao.cc/app/bSUbSW1FIf4jz7yWO3IntitITcvgpuq"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hyperlink" Target="../../OneDrive/OneDrive%20-%20stu.scau.edu.cn/Work/SCAU/05%20&#26368;&#24378;&#28195;&#28195;&#25112;&#38431;/&#21315;&#37324;&#21315;&#23547;+&#19987;&#19994;&#32452;+&#26368;&#24378;&#28195;&#28195;&#25112;&#38431;+&#34081;&#28023;&#30495;&#65288;&#26032;&#65289;/&#21315;&#37324;&#21315;&#23547;.docx"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椭圆 32"/>
          <p:cNvSpPr/>
          <p:nvPr/>
        </p:nvSpPr>
        <p:spPr>
          <a:xfrm>
            <a:off x="1123950" y="1638300"/>
            <a:ext cx="107950" cy="1079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849019" y="1238251"/>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295230" y="1496060"/>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69900" y="1496060"/>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267907" y="1523864"/>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91476" y="979442"/>
            <a:ext cx="152672" cy="152672"/>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693293" y="1629410"/>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319366" y="1349922"/>
            <a:ext cx="79463" cy="79463"/>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019953" y="1370965"/>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982369" y="2324100"/>
            <a:ext cx="88901" cy="88901"/>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859590" y="1905"/>
            <a:ext cx="150495" cy="150495"/>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09675" y="431800"/>
            <a:ext cx="171450" cy="1714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186016" y="2359978"/>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814611" y="3276996"/>
            <a:ext cx="112349" cy="1123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00200" y="4017966"/>
            <a:ext cx="15092998" cy="3349082"/>
            <a:chOff x="-1600200" y="3508918"/>
            <a:chExt cx="15092998" cy="3349082"/>
          </a:xfrm>
        </p:grpSpPr>
        <p:sp>
          <p:nvSpPr>
            <p:cNvPr id="10" name="直角三角形 9"/>
            <p:cNvSpPr/>
            <p:nvPr/>
          </p:nvSpPr>
          <p:spPr>
            <a:xfrm>
              <a:off x="5096284" y="3508918"/>
              <a:ext cx="3418632" cy="2460987"/>
            </a:xfrm>
            <a:prstGeom prst="rtTriangle">
              <a:avLst/>
            </a:prstGeom>
            <a:solidFill>
              <a:srgbClr val="87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768873" y="3508918"/>
              <a:ext cx="4335083" cy="2460987"/>
            </a:xfrm>
            <a:prstGeom prst="rtTriangle">
              <a:avLst/>
            </a:prstGeom>
            <a:solidFill>
              <a:srgbClr val="A1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7"/>
            <p:cNvSpPr/>
            <p:nvPr/>
          </p:nvSpPr>
          <p:spPr>
            <a:xfrm>
              <a:off x="5095864" y="3508918"/>
              <a:ext cx="545583" cy="656709"/>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7"/>
            <p:cNvSpPr/>
            <p:nvPr/>
          </p:nvSpPr>
          <p:spPr>
            <a:xfrm flipH="1">
              <a:off x="4395169" y="3508918"/>
              <a:ext cx="701113" cy="608559"/>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a:off x="7984428" y="4380963"/>
              <a:ext cx="4284296" cy="2460987"/>
            </a:xfrm>
            <a:prstGeom prst="rtTriangle">
              <a:avLst/>
            </a:prstGeom>
            <a:solidFill>
              <a:srgbClr val="87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a:off x="3560192" y="4380963"/>
              <a:ext cx="4424236" cy="2460987"/>
            </a:xfrm>
            <a:prstGeom prst="rtTriangle">
              <a:avLst/>
            </a:prstGeom>
            <a:solidFill>
              <a:srgbClr val="A1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7"/>
            <p:cNvSpPr/>
            <p:nvPr/>
          </p:nvSpPr>
          <p:spPr>
            <a:xfrm>
              <a:off x="7985784" y="4369668"/>
              <a:ext cx="676790" cy="656710"/>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7"/>
            <p:cNvSpPr/>
            <p:nvPr/>
          </p:nvSpPr>
          <p:spPr>
            <a:xfrm flipH="1">
              <a:off x="7285089" y="4369668"/>
              <a:ext cx="701113" cy="608560"/>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a:off x="1825311" y="4397013"/>
              <a:ext cx="6088268" cy="2460987"/>
            </a:xfrm>
            <a:prstGeom prst="rtTriangle">
              <a:avLst/>
            </a:prstGeom>
            <a:solidFill>
              <a:srgbClr val="38A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H="1">
              <a:off x="-1600200" y="4397013"/>
              <a:ext cx="3425511" cy="2460987"/>
            </a:xfrm>
            <a:prstGeom prst="rtTriangle">
              <a:avLst/>
            </a:prstGeom>
            <a:solidFill>
              <a:srgbClr val="4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1814611" y="4386313"/>
              <a:ext cx="1457867" cy="982197"/>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8BC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nvSpPr>
          <p:spPr>
            <a:xfrm flipH="1">
              <a:off x="995415" y="4397013"/>
              <a:ext cx="829895" cy="907086"/>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D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a:off x="10444255" y="4834506"/>
              <a:ext cx="3048543" cy="2018739"/>
            </a:xfrm>
            <a:prstGeom prst="rtTriangle">
              <a:avLst/>
            </a:prstGeom>
            <a:solidFill>
              <a:srgbClr val="38A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a:off x="7897529" y="4834506"/>
              <a:ext cx="2546726" cy="2018739"/>
            </a:xfrm>
            <a:prstGeom prst="rtTriangle">
              <a:avLst/>
            </a:prstGeom>
            <a:solidFill>
              <a:srgbClr val="4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7"/>
            <p:cNvSpPr/>
            <p:nvPr/>
          </p:nvSpPr>
          <p:spPr>
            <a:xfrm>
              <a:off x="10444255" y="4834506"/>
              <a:ext cx="994574" cy="727608"/>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82402"/>
                <a:gd name="connsiteY0-156" fmla="*/ 1008743 h 1165791"/>
                <a:gd name="connsiteX1-157" fmla="*/ 9525 w 1782402"/>
                <a:gd name="connsiteY1-158" fmla="*/ 0 h 1165791"/>
                <a:gd name="connsiteX2-159" fmla="*/ 869950 w 1782402"/>
                <a:gd name="connsiteY2-160" fmla="*/ 351971 h 1165791"/>
                <a:gd name="connsiteX3-161" fmla="*/ 1782402 w 1782402"/>
                <a:gd name="connsiteY3-162" fmla="*/ 1050789 h 1165791"/>
                <a:gd name="connsiteX4-163" fmla="*/ 593725 w 1782402"/>
                <a:gd name="connsiteY4-164" fmla="*/ 1161143 h 1165791"/>
                <a:gd name="connsiteX5-165" fmla="*/ 0 w 1782402"/>
                <a:gd name="connsiteY5-166" fmla="*/ 1008743 h 1165791"/>
                <a:gd name="connsiteX0-167" fmla="*/ 0 w 1782402"/>
                <a:gd name="connsiteY0-168" fmla="*/ 1008743 h 1165791"/>
                <a:gd name="connsiteX1-169" fmla="*/ 9525 w 1782402"/>
                <a:gd name="connsiteY1-170" fmla="*/ 0 h 1165791"/>
                <a:gd name="connsiteX2-171" fmla="*/ 783239 w 1782402"/>
                <a:gd name="connsiteY2-172" fmla="*/ 386655 h 1165791"/>
                <a:gd name="connsiteX3-173" fmla="*/ 1782402 w 1782402"/>
                <a:gd name="connsiteY3-174" fmla="*/ 1050789 h 1165791"/>
                <a:gd name="connsiteX4-175" fmla="*/ 593725 w 1782402"/>
                <a:gd name="connsiteY4-176" fmla="*/ 1161143 h 1165791"/>
                <a:gd name="connsiteX5-177" fmla="*/ 0 w 1782402"/>
                <a:gd name="connsiteY5-178" fmla="*/ 1008743 h 1165791"/>
                <a:gd name="connsiteX0-179" fmla="*/ 0 w 1782402"/>
                <a:gd name="connsiteY0-180" fmla="*/ 1008743 h 1165791"/>
                <a:gd name="connsiteX1-181" fmla="*/ 9525 w 1782402"/>
                <a:gd name="connsiteY1-182" fmla="*/ 0 h 1165791"/>
                <a:gd name="connsiteX2-183" fmla="*/ 773604 w 1782402"/>
                <a:gd name="connsiteY2-184" fmla="*/ 405925 h 1165791"/>
                <a:gd name="connsiteX3-185" fmla="*/ 1782402 w 1782402"/>
                <a:gd name="connsiteY3-186" fmla="*/ 1050789 h 1165791"/>
                <a:gd name="connsiteX4-187" fmla="*/ 593725 w 1782402"/>
                <a:gd name="connsiteY4-188" fmla="*/ 1161143 h 1165791"/>
                <a:gd name="connsiteX5-189" fmla="*/ 0 w 1782402"/>
                <a:gd name="connsiteY5-190"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82402" h="1165791">
                  <a:moveTo>
                    <a:pt x="0" y="1008743"/>
                  </a:moveTo>
                  <a:lnTo>
                    <a:pt x="9525" y="0"/>
                  </a:lnTo>
                  <a:lnTo>
                    <a:pt x="773604" y="405925"/>
                  </a:lnTo>
                  <a:lnTo>
                    <a:pt x="1782402" y="1050789"/>
                  </a:lnTo>
                  <a:cubicBezTo>
                    <a:pt x="1390819" y="1222239"/>
                    <a:pt x="947208" y="684893"/>
                    <a:pt x="593725" y="1161143"/>
                  </a:cubicBezTo>
                  <a:cubicBezTo>
                    <a:pt x="373592" y="1192893"/>
                    <a:pt x="182033" y="1053193"/>
                    <a:pt x="0" y="1008743"/>
                  </a:cubicBezTo>
                  <a:close/>
                </a:path>
              </a:pathLst>
            </a:custGeom>
            <a:solidFill>
              <a:srgbClr val="8BC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7"/>
            <p:cNvSpPr/>
            <p:nvPr/>
          </p:nvSpPr>
          <p:spPr>
            <a:xfrm flipH="1">
              <a:off x="9836685" y="4834506"/>
              <a:ext cx="619050" cy="671967"/>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 name="connsiteX0-167" fmla="*/ 0 w 1769756"/>
                <a:gd name="connsiteY0-168" fmla="*/ 1008743 h 1076641"/>
                <a:gd name="connsiteX1-169" fmla="*/ 9525 w 1769756"/>
                <a:gd name="connsiteY1-170" fmla="*/ 0 h 1076641"/>
                <a:gd name="connsiteX2-171" fmla="*/ 869950 w 1769756"/>
                <a:gd name="connsiteY2-172" fmla="*/ 351971 h 1076641"/>
                <a:gd name="connsiteX3-173" fmla="*/ 1769756 w 1769756"/>
                <a:gd name="connsiteY3-174" fmla="*/ 750189 h 1076641"/>
                <a:gd name="connsiteX4-175" fmla="*/ 1177727 w 1769756"/>
                <a:gd name="connsiteY4-176" fmla="*/ 1065893 h 1076641"/>
                <a:gd name="connsiteX5-177" fmla="*/ 0 w 1769756"/>
                <a:gd name="connsiteY5-178"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69756" h="1076641">
                  <a:moveTo>
                    <a:pt x="0" y="1008743"/>
                  </a:moveTo>
                  <a:lnTo>
                    <a:pt x="9525" y="0"/>
                  </a:lnTo>
                  <a:lnTo>
                    <a:pt x="869950" y="351971"/>
                  </a:lnTo>
                  <a:lnTo>
                    <a:pt x="1769756" y="750189"/>
                  </a:lnTo>
                  <a:cubicBezTo>
                    <a:pt x="1378173" y="921639"/>
                    <a:pt x="1531210" y="589643"/>
                    <a:pt x="1177727" y="1065893"/>
                  </a:cubicBezTo>
                  <a:cubicBezTo>
                    <a:pt x="957594" y="1097643"/>
                    <a:pt x="182033" y="1053193"/>
                    <a:pt x="0" y="1008743"/>
                  </a:cubicBezTo>
                  <a:close/>
                </a:path>
              </a:pathLst>
            </a:custGeom>
            <a:solidFill>
              <a:srgbClr val="D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773800" y="4039248"/>
              <a:ext cx="112349" cy="1123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10428204" y="3173736"/>
            <a:ext cx="144449" cy="1444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082866" y="3269506"/>
            <a:ext cx="112349" cy="1123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577176" y="2437153"/>
            <a:ext cx="112349" cy="1123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771217" y="3661183"/>
            <a:ext cx="66949" cy="669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0388080" y="2353437"/>
            <a:ext cx="112349" cy="112349"/>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563519" y="1451165"/>
            <a:ext cx="5203907" cy="1323439"/>
          </a:xfrm>
          <a:prstGeom prst="rect">
            <a:avLst/>
          </a:prstGeom>
          <a:noFill/>
        </p:spPr>
        <p:txBody>
          <a:bodyPr wrap="square" rtlCol="0">
            <a:spAutoFit/>
          </a:bodyPr>
          <a:lstStyle/>
          <a:p>
            <a:pPr algn="ctr"/>
            <a:r>
              <a:rPr lang="zh-CN" altLang="en-US" sz="4000" dirty="0">
                <a:solidFill>
                  <a:srgbClr val="FCFCE2"/>
                </a:solidFill>
                <a:latin typeface="微软雅黑" panose="020B0503020204020204" pitchFamily="34" charset="-122"/>
                <a:ea typeface="微软雅黑" panose="020B0503020204020204" pitchFamily="34" charset="-122"/>
              </a:rPr>
              <a:t>移动开发技术比较与</a:t>
            </a:r>
            <a:r>
              <a:rPr lang="en-US" altLang="zh-CN" sz="4000" dirty="0">
                <a:solidFill>
                  <a:srgbClr val="FCFCE2"/>
                </a:solidFill>
                <a:latin typeface="微软雅黑" panose="020B0503020204020204" pitchFamily="34" charset="-122"/>
                <a:ea typeface="微软雅黑" panose="020B0503020204020204" pitchFamily="34" charset="-122"/>
              </a:rPr>
              <a:t>Android</a:t>
            </a:r>
            <a:r>
              <a:rPr lang="zh-CN" altLang="en-US" sz="4000" dirty="0">
                <a:solidFill>
                  <a:srgbClr val="FCFCE2"/>
                </a:solidFill>
                <a:latin typeface="微软雅黑" panose="020B0503020204020204" pitchFamily="34" charset="-122"/>
                <a:ea typeface="微软雅黑" panose="020B0503020204020204" pitchFamily="34" charset="-122"/>
              </a:rPr>
              <a:t>应用开发概述</a:t>
            </a:r>
            <a:endParaRPr lang="zh-CN" altLang="en-US" sz="4000" dirty="0">
              <a:solidFill>
                <a:srgbClr val="FCFCE2"/>
              </a:solidFill>
              <a:latin typeface="微软雅黑" panose="020B0503020204020204" pitchFamily="34" charset="-122"/>
              <a:ea typeface="微软雅黑" panose="020B0503020204020204" pitchFamily="34" charset="-122"/>
            </a:endParaRPr>
          </a:p>
        </p:txBody>
      </p:sp>
      <p:sp>
        <p:nvSpPr>
          <p:cNvPr id="60" name="椭圆 59"/>
          <p:cNvSpPr/>
          <p:nvPr/>
        </p:nvSpPr>
        <p:spPr>
          <a:xfrm>
            <a:off x="1165224" y="2797716"/>
            <a:ext cx="88901" cy="88901"/>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751594" y="4548296"/>
            <a:ext cx="1107996" cy="461665"/>
          </a:xfrm>
          <a:prstGeom prst="rect">
            <a:avLst/>
          </a:prstGeom>
        </p:spPr>
        <p:txBody>
          <a:bodyPr wrap="none">
            <a:spAutoFit/>
          </a:bodyPr>
          <a:lstStyle/>
          <a:p>
            <a:pPr lvl="0"/>
            <a:r>
              <a:rPr lang="zh-CN" altLang="en-US" sz="2400" dirty="0" smtClean="0">
                <a:solidFill>
                  <a:prstClr val="white"/>
                </a:solidFill>
                <a:latin typeface="微软雅黑 Light" panose="020B0502040204020203" pitchFamily="34" charset="-122"/>
                <a:ea typeface="微软雅黑 Light" panose="020B0502040204020203" pitchFamily="34" charset="-122"/>
              </a:rPr>
              <a:t>蔡海真</a:t>
            </a:r>
            <a:endParaRPr lang="en-US" altLang="zh-CN" sz="2400"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966968" y="2138707"/>
            <a:ext cx="2240823" cy="2240824"/>
          </a:xfrm>
          <a:prstGeom prst="ellipse">
            <a:avLst/>
          </a:prstGeom>
          <a:solidFill>
            <a:srgbClr val="53BAE9"/>
          </a:solidFill>
          <a:ln w="38100">
            <a:solidFill>
              <a:srgbClr val="53B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1121935" y="2784342"/>
            <a:ext cx="1930890" cy="646331"/>
          </a:xfrm>
          <a:prstGeom prst="rect">
            <a:avLst/>
          </a:prstGeom>
          <a:noFill/>
        </p:spPr>
        <p:txBody>
          <a:bodyPr wrap="square"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zh-CN" altLang="en-US" dirty="0" smtClean="0">
                <a:latin typeface="华文细黑" panose="02010600040101010101" pitchFamily="2" charset="-122"/>
                <a:ea typeface="华文细黑" panose="02010600040101010101" pitchFamily="2" charset="-122"/>
              </a:rPr>
              <a:t>原生</a:t>
            </a:r>
            <a:endParaRPr lang="zh-CN" altLang="en-US" dirty="0">
              <a:latin typeface="华文细黑" panose="02010600040101010101" pitchFamily="2" charset="-122"/>
              <a:ea typeface="华文细黑" panose="02010600040101010101" pitchFamily="2" charset="-122"/>
            </a:endParaRPr>
          </a:p>
        </p:txBody>
      </p:sp>
      <p:sp>
        <p:nvSpPr>
          <p:cNvPr id="79" name="文本框 78"/>
          <p:cNvSpPr txBox="1"/>
          <p:nvPr/>
        </p:nvSpPr>
        <p:spPr>
          <a:xfrm>
            <a:off x="1526383" y="3511324"/>
            <a:ext cx="1121995" cy="400109"/>
          </a:xfrm>
          <a:prstGeom prst="rect">
            <a:avLst/>
          </a:prstGeom>
          <a:noFill/>
        </p:spPr>
        <p:txBody>
          <a:bodyPr wrap="square" rtlCol="0" anchor="ctr">
            <a:spAutoFit/>
          </a:bodyPr>
          <a:lstStyle/>
          <a:p>
            <a:pPr algn="ctr"/>
            <a:r>
              <a:rPr lang="en-US" altLang="zh-CN" sz="2000" dirty="0" smtClean="0">
                <a:solidFill>
                  <a:schemeClr val="bg1"/>
                </a:solidFill>
                <a:latin typeface="华文细黑" panose="02010600040101010101" pitchFamily="2" charset="-122"/>
                <a:ea typeface="华文细黑" panose="02010600040101010101" pitchFamily="2" charset="-122"/>
              </a:rPr>
              <a:t>App</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80" name="椭圆 79"/>
          <p:cNvSpPr/>
          <p:nvPr/>
        </p:nvSpPr>
        <p:spPr>
          <a:xfrm>
            <a:off x="4975588" y="2138707"/>
            <a:ext cx="2240823" cy="2240824"/>
          </a:xfrm>
          <a:prstGeom prst="ellipse">
            <a:avLst/>
          </a:prstGeom>
          <a:solidFill>
            <a:srgbClr val="53BAE9"/>
          </a:solidFill>
          <a:ln w="38100">
            <a:solidFill>
              <a:srgbClr val="53B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5130555" y="2784342"/>
            <a:ext cx="1930890" cy="646330"/>
          </a:xfrm>
          <a:prstGeom prst="rect">
            <a:avLst/>
          </a:prstGeom>
          <a:noFill/>
        </p:spPr>
        <p:txBody>
          <a:bodyPr wrap="square" rtlCol="0" anchor="ctr">
            <a:spAutoFit/>
          </a:bodyPr>
          <a:lstStyle/>
          <a:p>
            <a:pPr algn="ctr"/>
            <a:r>
              <a:rPr lang="en-US" altLang="zh-CN" sz="3600" dirty="0" smtClean="0">
                <a:solidFill>
                  <a:schemeClr val="bg1"/>
                </a:solidFill>
                <a:latin typeface="华文细黑" panose="02010600040101010101" pitchFamily="2" charset="-122"/>
                <a:ea typeface="华文细黑" panose="02010600040101010101" pitchFamily="2" charset="-122"/>
              </a:rPr>
              <a:t>Web</a:t>
            </a:r>
            <a:endParaRPr lang="zh-CN" altLang="en-US" sz="3600" dirty="0">
              <a:solidFill>
                <a:schemeClr val="bg1"/>
              </a:solidFill>
              <a:latin typeface="华文细黑" panose="02010600040101010101" pitchFamily="2" charset="-122"/>
              <a:ea typeface="华文细黑" panose="02010600040101010101" pitchFamily="2" charset="-122"/>
            </a:endParaRPr>
          </a:p>
        </p:txBody>
      </p:sp>
      <p:sp>
        <p:nvSpPr>
          <p:cNvPr id="82" name="文本框 81"/>
          <p:cNvSpPr txBox="1"/>
          <p:nvPr/>
        </p:nvSpPr>
        <p:spPr>
          <a:xfrm>
            <a:off x="5535003" y="3511324"/>
            <a:ext cx="1121995" cy="400109"/>
          </a:xfrm>
          <a:prstGeom prst="rect">
            <a:avLst/>
          </a:prstGeom>
          <a:noFill/>
        </p:spPr>
        <p:txBody>
          <a:bodyPr wrap="square" rtlCol="0" anchor="ctr">
            <a:spAutoFit/>
          </a:bodyPr>
          <a:lstStyle>
            <a:defPPr>
              <a:defRPr lang="zh-CN"/>
            </a:defPPr>
            <a:lvl1pPr algn="ctr">
              <a:defRPr sz="1600">
                <a:solidFill>
                  <a:schemeClr val="bg1"/>
                </a:solidFill>
                <a:latin typeface="HelveticaNeueLT Pro 67 MdCn" panose="020B0606030502030204" pitchFamily="34" charset="0"/>
              </a:defRPr>
            </a:lvl1pPr>
          </a:lstStyle>
          <a:p>
            <a:r>
              <a:rPr lang="en-US" altLang="zh-CN" sz="2000" dirty="0" smtClean="0">
                <a:latin typeface="华文细黑" panose="02010600040101010101" pitchFamily="2" charset="-122"/>
                <a:ea typeface="华文细黑" panose="02010600040101010101" pitchFamily="2" charset="-122"/>
              </a:rPr>
              <a:t>App</a:t>
            </a:r>
            <a:endParaRPr lang="zh-CN" altLang="en-US" sz="2000" dirty="0">
              <a:latin typeface="华文细黑" panose="02010600040101010101" pitchFamily="2" charset="-122"/>
              <a:ea typeface="华文细黑" panose="02010600040101010101" pitchFamily="2" charset="-122"/>
            </a:endParaRPr>
          </a:p>
        </p:txBody>
      </p:sp>
      <p:sp>
        <p:nvSpPr>
          <p:cNvPr id="83" name="椭圆 82"/>
          <p:cNvSpPr/>
          <p:nvPr/>
        </p:nvSpPr>
        <p:spPr>
          <a:xfrm>
            <a:off x="8984208" y="2138707"/>
            <a:ext cx="2240823" cy="2240824"/>
          </a:xfrm>
          <a:prstGeom prst="ellipse">
            <a:avLst/>
          </a:prstGeom>
          <a:solidFill>
            <a:srgbClr val="53BAE9"/>
          </a:solidFill>
          <a:ln w="38100">
            <a:solidFill>
              <a:srgbClr val="53B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9139175" y="2784342"/>
            <a:ext cx="1930890" cy="646330"/>
          </a:xfrm>
          <a:prstGeom prst="rect">
            <a:avLst/>
          </a:prstGeom>
          <a:noFill/>
        </p:spPr>
        <p:txBody>
          <a:bodyPr wrap="square"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zh-CN" altLang="en-US" dirty="0" smtClean="0">
                <a:latin typeface="华文细黑" panose="02010600040101010101" pitchFamily="2" charset="-122"/>
                <a:ea typeface="华文细黑" panose="02010600040101010101" pitchFamily="2" charset="-122"/>
              </a:rPr>
              <a:t>混合</a:t>
            </a:r>
            <a:endParaRPr lang="zh-CN" altLang="en-US" dirty="0">
              <a:latin typeface="华文细黑" panose="02010600040101010101" pitchFamily="2" charset="-122"/>
              <a:ea typeface="华文细黑" panose="02010600040101010101" pitchFamily="2" charset="-122"/>
            </a:endParaRPr>
          </a:p>
        </p:txBody>
      </p:sp>
      <p:sp>
        <p:nvSpPr>
          <p:cNvPr id="85" name="文本框 84"/>
          <p:cNvSpPr txBox="1"/>
          <p:nvPr/>
        </p:nvSpPr>
        <p:spPr>
          <a:xfrm>
            <a:off x="9543623" y="3511324"/>
            <a:ext cx="1121995" cy="400109"/>
          </a:xfrm>
          <a:prstGeom prst="rect">
            <a:avLst/>
          </a:prstGeom>
          <a:noFill/>
        </p:spPr>
        <p:txBody>
          <a:bodyPr wrap="square" rtlCol="0" anchor="ctr">
            <a:spAutoFit/>
          </a:bodyPr>
          <a:lstStyle>
            <a:defPPr>
              <a:defRPr lang="zh-CN"/>
            </a:defPPr>
            <a:lvl1pPr algn="ctr">
              <a:defRPr sz="1600">
                <a:solidFill>
                  <a:schemeClr val="bg1"/>
                </a:solidFill>
                <a:latin typeface="HelveticaNeueLT Pro 67 MdCn" panose="020B0606030502030204" pitchFamily="34" charset="0"/>
              </a:defRPr>
            </a:lvl1pPr>
          </a:lstStyle>
          <a:p>
            <a:r>
              <a:rPr lang="en-US" altLang="zh-CN" sz="2000" dirty="0" smtClean="0">
                <a:latin typeface="华文细黑" panose="02010600040101010101" pitchFamily="2" charset="-122"/>
                <a:ea typeface="华文细黑" panose="02010600040101010101" pitchFamily="2" charset="-122"/>
              </a:rPr>
              <a:t>App</a:t>
            </a:r>
            <a:endParaRPr lang="zh-CN" altLang="en-US" sz="2000" dirty="0">
              <a:latin typeface="华文细黑" panose="02010600040101010101" pitchFamily="2" charset="-122"/>
              <a:ea typeface="华文细黑" panose="02010600040101010101" pitchFamily="2" charset="-122"/>
            </a:endParaRPr>
          </a:p>
        </p:txBody>
      </p:sp>
      <p:sp>
        <p:nvSpPr>
          <p:cNvPr id="86" name="矩形 55"/>
          <p:cNvSpPr/>
          <p:nvPr/>
        </p:nvSpPr>
        <p:spPr>
          <a:xfrm>
            <a:off x="747188" y="4523956"/>
            <a:ext cx="2680385" cy="350865"/>
          </a:xfrm>
          <a:prstGeom prst="rect">
            <a:avLst/>
          </a:prstGeom>
        </p:spPr>
        <p:txBody>
          <a:bodyPr wrap="square">
            <a:spAutoFit/>
          </a:bodyPr>
          <a:lstStyle/>
          <a:p>
            <a:pPr algn="ctr">
              <a:lnSpc>
                <a:spcPct val="120000"/>
              </a:lnSpc>
            </a:pPr>
            <a:r>
              <a:rPr lang="en-US" altLang="zh-CN" sz="1400" dirty="0"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Java </a:t>
            </a:r>
            <a:r>
              <a:rPr lang="en-US" altLang="zh-CN" sz="1400" dirty="0" err="1"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Kotlin</a:t>
            </a:r>
            <a:r>
              <a:rPr lang="en-US" altLang="zh-CN" sz="1400" dirty="0"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 Object-C</a:t>
            </a:r>
            <a:endParaRPr lang="zh-CN" altLang="en-US" sz="14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87" name="矩形 55"/>
          <p:cNvSpPr/>
          <p:nvPr/>
        </p:nvSpPr>
        <p:spPr>
          <a:xfrm>
            <a:off x="4755808" y="4523956"/>
            <a:ext cx="2680385" cy="350865"/>
          </a:xfrm>
          <a:prstGeom prst="rect">
            <a:avLst/>
          </a:prstGeom>
        </p:spPr>
        <p:txBody>
          <a:bodyPr wrap="square">
            <a:spAutoFit/>
          </a:bodyPr>
          <a:lstStyle/>
          <a:p>
            <a:pPr algn="ctr">
              <a:lnSpc>
                <a:spcPct val="120000"/>
              </a:lnSpc>
            </a:pPr>
            <a:r>
              <a:rPr lang="en-US" altLang="zh-CN" sz="1400" dirty="0"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Html </a:t>
            </a:r>
            <a:r>
              <a:rPr lang="en-US" altLang="zh-CN" sz="1400" dirty="0" err="1"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css</a:t>
            </a:r>
            <a:endParaRPr lang="zh-CN" altLang="en-US" sz="14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88" name="矩形 55"/>
          <p:cNvSpPr/>
          <p:nvPr/>
        </p:nvSpPr>
        <p:spPr>
          <a:xfrm>
            <a:off x="8764428" y="4523956"/>
            <a:ext cx="2680385" cy="350865"/>
          </a:xfrm>
          <a:prstGeom prst="rect">
            <a:avLst/>
          </a:prstGeom>
        </p:spPr>
        <p:txBody>
          <a:bodyPr wrap="square">
            <a:spAutoFit/>
          </a:bodyPr>
          <a:lstStyle/>
          <a:p>
            <a:pPr algn="ctr">
              <a:lnSpc>
                <a:spcPct val="120000"/>
              </a:lnSpc>
            </a:pPr>
            <a:r>
              <a:rPr lang="en-US" altLang="zh-CN" sz="1400" dirty="0" smtClean="0">
                <a:latin typeface="华文细黑" panose="02010600040101010101" pitchFamily="2" charset="-122"/>
                <a:ea typeface="华文细黑" panose="02010600040101010101" pitchFamily="2" charset="-122"/>
                <a:cs typeface="Open Sans" panose="020B0606030504020204" pitchFamily="34" charset="0"/>
                <a:sym typeface="News Gothic MT" charset="0"/>
              </a:rPr>
              <a:t>Hybrid</a:t>
            </a:r>
            <a:endParaRPr lang="zh-CN" altLang="en-US" sz="1400" dirty="0">
              <a:latin typeface="华文细黑" panose="02010600040101010101" pitchFamily="2" charset="-122"/>
              <a:ea typeface="华文细黑" panose="02010600040101010101" pitchFamily="2" charset="-122"/>
              <a:cs typeface="Open Sans" panose="020B0606030504020204" pitchFamily="34" charset="0"/>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763624" cy="738664"/>
          </a:xfrm>
          <a:prstGeom prst="rect">
            <a:avLst/>
          </a:prstGeom>
        </p:spPr>
        <p:txBody>
          <a:bodyPr wrap="none">
            <a:spAutoFit/>
          </a:bodyPr>
          <a:lstStyle/>
          <a:p>
            <a:pPr lvl="0">
              <a:lnSpc>
                <a:spcPct val="150000"/>
              </a:lnSpc>
            </a:pPr>
            <a:r>
              <a:rPr lang="en-US" altLang="zh-CN" sz="2800" dirty="0" smtClean="0">
                <a:solidFill>
                  <a:prstClr val="black"/>
                </a:solidFill>
              </a:rPr>
              <a:t>1.</a:t>
            </a:r>
            <a:r>
              <a:rPr lang="zh-CN" altLang="en-US" sz="2800" dirty="0" smtClean="0">
                <a:solidFill>
                  <a:prstClr val="black"/>
                </a:solidFill>
              </a:rPr>
              <a:t>原生</a:t>
            </a:r>
            <a:r>
              <a:rPr lang="en-US" altLang="zh-CN" sz="2800" dirty="0" smtClean="0">
                <a:solidFill>
                  <a:prstClr val="black"/>
                </a:solidFill>
              </a:rPr>
              <a:t>App</a:t>
            </a:r>
            <a:endParaRPr lang="en-US" altLang="zh-CN" sz="2800" dirty="0">
              <a:solidFill>
                <a:prstClr val="black"/>
              </a:solidFill>
            </a:endParaRPr>
          </a:p>
        </p:txBody>
      </p:sp>
      <p:sp>
        <p:nvSpPr>
          <p:cNvPr id="22" name="文本框 21"/>
          <p:cNvSpPr txBox="1"/>
          <p:nvPr/>
        </p:nvSpPr>
        <p:spPr>
          <a:xfrm>
            <a:off x="2294344" y="2851581"/>
            <a:ext cx="8350684" cy="738664"/>
          </a:xfrm>
          <a:prstGeom prst="rect">
            <a:avLst/>
          </a:prstGeom>
          <a:noFill/>
        </p:spPr>
        <p:txBody>
          <a:bodyPr wrap="none" rtlCol="0">
            <a:spAutoFit/>
          </a:bodyPr>
          <a:lstStyle/>
          <a:p>
            <a:pPr>
              <a:lnSpc>
                <a:spcPct val="150000"/>
              </a:lnSpc>
            </a:pPr>
            <a:r>
              <a:rPr lang="zh-CN" altLang="en-US" sz="2800" dirty="0" smtClean="0"/>
              <a:t>使用平台原生技术开发，比如</a:t>
            </a:r>
            <a:r>
              <a:rPr lang="en-US" altLang="zh-CN" sz="2800" dirty="0" smtClean="0"/>
              <a:t>Android</a:t>
            </a:r>
            <a:r>
              <a:rPr lang="zh-CN" altLang="en-US" sz="2800" dirty="0" smtClean="0"/>
              <a:t>开发，</a:t>
            </a:r>
            <a:r>
              <a:rPr lang="en-US" altLang="zh-CN" sz="2800" dirty="0" smtClean="0"/>
              <a:t>IOS</a:t>
            </a:r>
            <a:r>
              <a:rPr lang="zh-CN" altLang="en-US" sz="2800" dirty="0" smtClean="0"/>
              <a:t>开发</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755883" cy="738664"/>
          </a:xfrm>
          <a:prstGeom prst="rect">
            <a:avLst/>
          </a:prstGeom>
        </p:spPr>
        <p:txBody>
          <a:bodyPr wrap="none">
            <a:spAutoFit/>
          </a:bodyPr>
          <a:lstStyle/>
          <a:p>
            <a:pPr lvl="0">
              <a:lnSpc>
                <a:spcPct val="150000"/>
              </a:lnSpc>
            </a:pPr>
            <a:r>
              <a:rPr lang="en-US" altLang="zh-CN" sz="2800" dirty="0" smtClean="0">
                <a:solidFill>
                  <a:prstClr val="black"/>
                </a:solidFill>
              </a:rPr>
              <a:t>1.</a:t>
            </a:r>
            <a:r>
              <a:rPr lang="zh-CN" altLang="en-US" sz="2800" dirty="0" smtClean="0">
                <a:solidFill>
                  <a:prstClr val="black"/>
                </a:solidFill>
              </a:rPr>
              <a:t>原生</a:t>
            </a:r>
            <a:r>
              <a:rPr lang="en-US" altLang="zh-CN" sz="2800" dirty="0" smtClean="0">
                <a:solidFill>
                  <a:prstClr val="black"/>
                </a:solidFill>
              </a:rPr>
              <a:t>App - </a:t>
            </a:r>
            <a:r>
              <a:rPr lang="zh-CN" altLang="en-US" sz="2800" dirty="0" smtClean="0">
                <a:solidFill>
                  <a:prstClr val="black"/>
                </a:solidFill>
              </a:rPr>
              <a:t>优点</a:t>
            </a:r>
            <a:endParaRPr lang="en-US" altLang="zh-CN" sz="2800" dirty="0">
              <a:solidFill>
                <a:prstClr val="black"/>
              </a:solidFill>
            </a:endParaRPr>
          </a:p>
        </p:txBody>
      </p:sp>
      <p:sp>
        <p:nvSpPr>
          <p:cNvPr id="22" name="文本框 21"/>
          <p:cNvSpPr txBox="1"/>
          <p:nvPr/>
        </p:nvSpPr>
        <p:spPr>
          <a:xfrm>
            <a:off x="4138878" y="2018845"/>
            <a:ext cx="3576620" cy="3323987"/>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用户体验完美</a:t>
            </a:r>
            <a:endParaRPr lang="en-US" altLang="zh-CN" sz="2800" dirty="0" smtClean="0"/>
          </a:p>
          <a:p>
            <a:pPr marL="514350" indent="-514350">
              <a:lnSpc>
                <a:spcPct val="150000"/>
              </a:lnSpc>
              <a:buFont typeface="+mj-ea"/>
              <a:buAutoNum type="circleNumDbPlain"/>
            </a:pPr>
            <a:r>
              <a:rPr lang="zh-CN" altLang="en-US" sz="2800" dirty="0" smtClean="0"/>
              <a:t>性能稳定</a:t>
            </a:r>
            <a:endParaRPr lang="en-US" altLang="zh-CN" sz="2800" dirty="0" smtClean="0"/>
          </a:p>
          <a:p>
            <a:pPr marL="514350" indent="-514350">
              <a:lnSpc>
                <a:spcPct val="150000"/>
              </a:lnSpc>
              <a:buFont typeface="+mj-ea"/>
              <a:buAutoNum type="circleNumDbPlain"/>
            </a:pPr>
            <a:r>
              <a:rPr lang="zh-CN" altLang="en-US" sz="2800" dirty="0" smtClean="0"/>
              <a:t>后台可常驻</a:t>
            </a:r>
            <a:endParaRPr lang="en-US" altLang="zh-CN" sz="2800" dirty="0" smtClean="0"/>
          </a:p>
          <a:p>
            <a:pPr marL="514350" indent="-514350">
              <a:lnSpc>
                <a:spcPct val="150000"/>
              </a:lnSpc>
              <a:buFont typeface="+mj-ea"/>
              <a:buAutoNum type="circleNumDbPlain"/>
            </a:pPr>
            <a:r>
              <a:rPr lang="zh-CN" altLang="en-US" sz="2800" dirty="0" smtClean="0"/>
              <a:t>原生</a:t>
            </a:r>
            <a:r>
              <a:rPr lang="en-US" altLang="zh-CN" sz="2800" dirty="0" smtClean="0"/>
              <a:t>API</a:t>
            </a:r>
            <a:r>
              <a:rPr lang="zh-CN" altLang="en-US" sz="2800" dirty="0" smtClean="0"/>
              <a:t>无缝链接</a:t>
            </a:r>
            <a:endParaRPr lang="en-US" altLang="zh-CN" sz="2800" dirty="0" smtClean="0"/>
          </a:p>
          <a:p>
            <a:pPr marL="514350" indent="-514350">
              <a:lnSpc>
                <a:spcPct val="150000"/>
              </a:lnSpc>
              <a:buFont typeface="+mj-ea"/>
              <a:buAutoNum type="circleNumDbPlain"/>
            </a:pPr>
            <a:r>
              <a:rPr lang="zh-CN" altLang="en-US" sz="2800" dirty="0" smtClean="0"/>
              <a:t>有出色流畅的动画</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824812" cy="738664"/>
          </a:xfrm>
          <a:prstGeom prst="rect">
            <a:avLst/>
          </a:prstGeom>
        </p:spPr>
        <p:txBody>
          <a:bodyPr wrap="none">
            <a:spAutoFit/>
          </a:bodyPr>
          <a:lstStyle/>
          <a:p>
            <a:pPr lvl="0">
              <a:lnSpc>
                <a:spcPct val="150000"/>
              </a:lnSpc>
            </a:pPr>
            <a:r>
              <a:rPr lang="en-US" altLang="zh-CN" sz="2800" dirty="0" smtClean="0">
                <a:solidFill>
                  <a:prstClr val="black"/>
                </a:solidFill>
              </a:rPr>
              <a:t>1.</a:t>
            </a:r>
            <a:r>
              <a:rPr lang="zh-CN" altLang="en-US" sz="2800" dirty="0" smtClean="0">
                <a:solidFill>
                  <a:prstClr val="black"/>
                </a:solidFill>
              </a:rPr>
              <a:t>原生</a:t>
            </a:r>
            <a:r>
              <a:rPr lang="en-US" altLang="zh-CN" sz="2800" dirty="0" smtClean="0">
                <a:solidFill>
                  <a:prstClr val="black"/>
                </a:solidFill>
              </a:rPr>
              <a:t>App – </a:t>
            </a:r>
            <a:r>
              <a:rPr lang="zh-CN" altLang="en-US" sz="2800" dirty="0" smtClean="0">
                <a:solidFill>
                  <a:prstClr val="black"/>
                </a:solidFill>
              </a:rPr>
              <a:t>缺点</a:t>
            </a:r>
            <a:endParaRPr lang="en-US" altLang="zh-CN" sz="2800" dirty="0">
              <a:solidFill>
                <a:prstClr val="black"/>
              </a:solidFill>
            </a:endParaRPr>
          </a:p>
        </p:txBody>
      </p:sp>
      <p:sp>
        <p:nvSpPr>
          <p:cNvPr id="22" name="文本框 21"/>
          <p:cNvSpPr txBox="1"/>
          <p:nvPr/>
        </p:nvSpPr>
        <p:spPr>
          <a:xfrm>
            <a:off x="4148918" y="2416878"/>
            <a:ext cx="3576620" cy="2677656"/>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开发和适配成本高</a:t>
            </a:r>
            <a:endParaRPr lang="en-US" altLang="zh-CN" sz="2800" dirty="0" smtClean="0"/>
          </a:p>
          <a:p>
            <a:pPr marL="514350" indent="-514350">
              <a:lnSpc>
                <a:spcPct val="150000"/>
              </a:lnSpc>
              <a:buFont typeface="+mj-ea"/>
              <a:buAutoNum type="circleNumDbPlain"/>
            </a:pPr>
            <a:r>
              <a:rPr lang="zh-CN" altLang="en-US" sz="2800" dirty="0" smtClean="0"/>
              <a:t>无法跨平台</a:t>
            </a:r>
            <a:endParaRPr lang="en-US" altLang="zh-CN" sz="2800" dirty="0" smtClean="0"/>
          </a:p>
          <a:p>
            <a:pPr marL="514350" indent="-514350">
              <a:lnSpc>
                <a:spcPct val="150000"/>
              </a:lnSpc>
              <a:buFont typeface="+mj-ea"/>
              <a:buAutoNum type="circleNumDbPlain"/>
            </a:pPr>
            <a:r>
              <a:rPr lang="zh-CN" altLang="en-US" sz="2800" dirty="0" smtClean="0"/>
              <a:t>维护成本高</a:t>
            </a:r>
            <a:endParaRPr lang="en-US" altLang="zh-CN" sz="2800" dirty="0" smtClean="0"/>
          </a:p>
          <a:p>
            <a:pPr marL="514350" indent="-514350">
              <a:lnSpc>
                <a:spcPct val="150000"/>
              </a:lnSpc>
              <a:buFont typeface="+mj-ea"/>
              <a:buAutoNum type="circleNumDbPlain"/>
            </a:pPr>
            <a:r>
              <a:rPr lang="zh-CN" altLang="en-US" sz="2800" dirty="0" smtClean="0"/>
              <a:t>更新缓慢</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824812" cy="738664"/>
          </a:xfrm>
          <a:prstGeom prst="rect">
            <a:avLst/>
          </a:prstGeom>
        </p:spPr>
        <p:txBody>
          <a:bodyPr wrap="none">
            <a:spAutoFit/>
          </a:bodyPr>
          <a:lstStyle/>
          <a:p>
            <a:pPr lvl="0">
              <a:lnSpc>
                <a:spcPct val="150000"/>
              </a:lnSpc>
            </a:pPr>
            <a:r>
              <a:rPr lang="en-US" altLang="zh-CN" sz="2800" dirty="0" smtClean="0">
                <a:solidFill>
                  <a:prstClr val="black"/>
                </a:solidFill>
              </a:rPr>
              <a:t>1.</a:t>
            </a:r>
            <a:r>
              <a:rPr lang="zh-CN" altLang="en-US" sz="2800" dirty="0" smtClean="0">
                <a:solidFill>
                  <a:prstClr val="black"/>
                </a:solidFill>
              </a:rPr>
              <a:t>原生</a:t>
            </a:r>
            <a:r>
              <a:rPr lang="en-US" altLang="zh-CN" sz="2800" dirty="0" smtClean="0">
                <a:solidFill>
                  <a:prstClr val="black"/>
                </a:solidFill>
              </a:rPr>
              <a:t>App – </a:t>
            </a:r>
            <a:r>
              <a:rPr lang="zh-CN" altLang="en-US" sz="2800" dirty="0" smtClean="0">
                <a:solidFill>
                  <a:prstClr val="black"/>
                </a:solidFill>
              </a:rPr>
              <a:t>总结</a:t>
            </a:r>
            <a:endParaRPr lang="en-US" altLang="zh-CN" sz="2800" dirty="0">
              <a:solidFill>
                <a:prstClr val="black"/>
              </a:solidFill>
            </a:endParaRPr>
          </a:p>
        </p:txBody>
      </p:sp>
      <p:sp>
        <p:nvSpPr>
          <p:cNvPr id="22" name="文本框 21"/>
          <p:cNvSpPr txBox="1"/>
          <p:nvPr/>
        </p:nvSpPr>
        <p:spPr>
          <a:xfrm>
            <a:off x="4148918" y="2416878"/>
            <a:ext cx="3576620" cy="203132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性能和体验最优</a:t>
            </a:r>
            <a:endParaRPr lang="en-US" altLang="zh-CN" sz="2800" dirty="0" smtClean="0"/>
          </a:p>
          <a:p>
            <a:pPr marL="514350" indent="-514350">
              <a:lnSpc>
                <a:spcPct val="150000"/>
              </a:lnSpc>
              <a:buFont typeface="+mj-ea"/>
              <a:buAutoNum type="circleNumDbPlain"/>
            </a:pPr>
            <a:r>
              <a:rPr lang="en-US" altLang="zh-CN" sz="2800" dirty="0" smtClean="0"/>
              <a:t>API</a:t>
            </a:r>
            <a:r>
              <a:rPr lang="zh-CN" altLang="en-US" sz="2800" dirty="0" smtClean="0"/>
              <a:t>完善</a:t>
            </a:r>
            <a:endParaRPr lang="en-US" altLang="zh-CN" sz="2800" dirty="0" smtClean="0"/>
          </a:p>
          <a:p>
            <a:pPr marL="514350" indent="-514350">
              <a:lnSpc>
                <a:spcPct val="150000"/>
              </a:lnSpc>
              <a:buFont typeface="+mj-ea"/>
              <a:buAutoNum type="circleNumDbPlain"/>
            </a:pPr>
            <a:r>
              <a:rPr lang="zh-CN" altLang="en-US" sz="2800" dirty="0" smtClean="0"/>
              <a:t>学习和开发成本高</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774909" cy="738664"/>
          </a:xfrm>
          <a:prstGeom prst="rect">
            <a:avLst/>
          </a:prstGeom>
        </p:spPr>
        <p:txBody>
          <a:bodyPr wrap="none">
            <a:spAutoFit/>
          </a:bodyPr>
          <a:lstStyle/>
          <a:p>
            <a:pPr lvl="0">
              <a:lnSpc>
                <a:spcPct val="150000"/>
              </a:lnSpc>
            </a:pPr>
            <a:r>
              <a:rPr lang="en-US" altLang="zh-CN" sz="2800" dirty="0">
                <a:solidFill>
                  <a:prstClr val="black"/>
                </a:solidFill>
              </a:rPr>
              <a:t>2</a:t>
            </a:r>
            <a:r>
              <a:rPr lang="en-US" altLang="zh-CN" sz="2800" dirty="0" smtClean="0">
                <a:solidFill>
                  <a:prstClr val="black"/>
                </a:solidFill>
              </a:rPr>
              <a:t>.Web App</a:t>
            </a:r>
            <a:endParaRPr lang="en-US" altLang="zh-CN" sz="2800" dirty="0">
              <a:solidFill>
                <a:prstClr val="black"/>
              </a:solidFill>
            </a:endParaRPr>
          </a:p>
        </p:txBody>
      </p:sp>
      <p:sp>
        <p:nvSpPr>
          <p:cNvPr id="22" name="文本框 21"/>
          <p:cNvSpPr txBox="1"/>
          <p:nvPr/>
        </p:nvSpPr>
        <p:spPr>
          <a:xfrm>
            <a:off x="4346113" y="2905369"/>
            <a:ext cx="3776996" cy="738664"/>
          </a:xfrm>
          <a:prstGeom prst="rect">
            <a:avLst/>
          </a:prstGeom>
          <a:noFill/>
        </p:spPr>
        <p:txBody>
          <a:bodyPr wrap="none" rtlCol="0">
            <a:spAutoFit/>
          </a:bodyPr>
          <a:lstStyle/>
          <a:p>
            <a:pPr>
              <a:lnSpc>
                <a:spcPct val="150000"/>
              </a:lnSpc>
            </a:pPr>
            <a:r>
              <a:rPr lang="zh-CN" altLang="en-US" sz="2800" dirty="0" smtClean="0"/>
              <a:t>把手机</a:t>
            </a:r>
            <a:r>
              <a:rPr lang="zh-CN" altLang="en-US" sz="2800" dirty="0"/>
              <a:t>当做一个</a:t>
            </a:r>
            <a:r>
              <a:rPr lang="zh-CN" altLang="en-US" sz="2800" dirty="0" smtClean="0"/>
              <a:t>浏览器</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767168" cy="738664"/>
          </a:xfrm>
          <a:prstGeom prst="rect">
            <a:avLst/>
          </a:prstGeom>
        </p:spPr>
        <p:txBody>
          <a:bodyPr wrap="none">
            <a:spAutoFit/>
          </a:bodyPr>
          <a:lstStyle/>
          <a:p>
            <a:pPr lvl="0">
              <a:lnSpc>
                <a:spcPct val="150000"/>
              </a:lnSpc>
            </a:pPr>
            <a:r>
              <a:rPr lang="en-US" altLang="zh-CN" sz="2800" dirty="0">
                <a:solidFill>
                  <a:prstClr val="black"/>
                </a:solidFill>
              </a:rPr>
              <a:t>2</a:t>
            </a:r>
            <a:r>
              <a:rPr lang="en-US" altLang="zh-CN" sz="2800" dirty="0" smtClean="0">
                <a:solidFill>
                  <a:prstClr val="black"/>
                </a:solidFill>
              </a:rPr>
              <a:t>.Web App - </a:t>
            </a:r>
            <a:r>
              <a:rPr lang="zh-CN" altLang="en-US" sz="2800" dirty="0" smtClean="0">
                <a:solidFill>
                  <a:prstClr val="black"/>
                </a:solidFill>
              </a:rPr>
              <a:t>优点</a:t>
            </a:r>
            <a:endParaRPr lang="en-US" altLang="zh-CN" sz="2800" dirty="0">
              <a:solidFill>
                <a:prstClr val="black"/>
              </a:solidFill>
            </a:endParaRPr>
          </a:p>
        </p:txBody>
      </p:sp>
      <p:sp>
        <p:nvSpPr>
          <p:cNvPr id="22" name="文本框 21"/>
          <p:cNvSpPr txBox="1"/>
          <p:nvPr/>
        </p:nvSpPr>
        <p:spPr>
          <a:xfrm>
            <a:off x="3061852" y="2737880"/>
            <a:ext cx="6449201" cy="203132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版本可控、随时更新</a:t>
            </a:r>
            <a:endParaRPr lang="en-US" altLang="zh-CN" sz="2800" dirty="0" smtClean="0"/>
          </a:p>
          <a:p>
            <a:pPr marL="514350" indent="-514350">
              <a:lnSpc>
                <a:spcPct val="150000"/>
              </a:lnSpc>
              <a:buFont typeface="+mj-ea"/>
              <a:buAutoNum type="circleNumDbPlain"/>
            </a:pPr>
            <a:r>
              <a:rPr lang="zh-CN" altLang="en-US" sz="2800" dirty="0" smtClean="0"/>
              <a:t>开发成本小、基本不用考虑适配问题</a:t>
            </a:r>
            <a:endParaRPr lang="en-US" altLang="zh-CN" sz="2800" dirty="0" smtClean="0"/>
          </a:p>
          <a:p>
            <a:pPr marL="514350" indent="-514350">
              <a:lnSpc>
                <a:spcPct val="150000"/>
              </a:lnSpc>
              <a:buFont typeface="+mj-ea"/>
              <a:buAutoNum type="circleNumDbPlain"/>
            </a:pPr>
            <a:r>
              <a:rPr lang="zh-CN" altLang="en-US" sz="2800" dirty="0" smtClean="0"/>
              <a:t>无需安装</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824812" cy="738664"/>
          </a:xfrm>
          <a:prstGeom prst="rect">
            <a:avLst/>
          </a:prstGeom>
        </p:spPr>
        <p:txBody>
          <a:bodyPr wrap="none">
            <a:spAutoFit/>
          </a:bodyPr>
          <a:lstStyle/>
          <a:p>
            <a:pPr lvl="0">
              <a:lnSpc>
                <a:spcPct val="150000"/>
              </a:lnSpc>
            </a:pPr>
            <a:r>
              <a:rPr lang="en-US" altLang="zh-CN" sz="2800" dirty="0">
                <a:solidFill>
                  <a:prstClr val="black"/>
                </a:solidFill>
              </a:rPr>
              <a:t>2.Web </a:t>
            </a:r>
            <a:r>
              <a:rPr lang="en-US" altLang="zh-CN" sz="2800" dirty="0" smtClean="0">
                <a:solidFill>
                  <a:prstClr val="black"/>
                </a:solidFill>
              </a:rPr>
              <a:t>App – </a:t>
            </a:r>
            <a:r>
              <a:rPr lang="zh-CN" altLang="en-US" sz="2800" dirty="0" smtClean="0">
                <a:solidFill>
                  <a:prstClr val="black"/>
                </a:solidFill>
              </a:rPr>
              <a:t>缺点</a:t>
            </a:r>
            <a:endParaRPr lang="en-US" altLang="zh-CN" sz="2800" dirty="0">
              <a:solidFill>
                <a:prstClr val="black"/>
              </a:solidFill>
            </a:endParaRPr>
          </a:p>
        </p:txBody>
      </p:sp>
      <p:sp>
        <p:nvSpPr>
          <p:cNvPr id="22" name="文本框 21"/>
          <p:cNvSpPr txBox="1"/>
          <p:nvPr/>
        </p:nvSpPr>
        <p:spPr>
          <a:xfrm>
            <a:off x="4148918" y="2416878"/>
            <a:ext cx="2499402" cy="138499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需要网络</a:t>
            </a:r>
            <a:endParaRPr lang="en-US" altLang="zh-CN" sz="2800" dirty="0" smtClean="0"/>
          </a:p>
          <a:p>
            <a:pPr marL="514350" indent="-514350">
              <a:lnSpc>
                <a:spcPct val="150000"/>
              </a:lnSpc>
              <a:buFont typeface="+mj-ea"/>
              <a:buAutoNum type="circleNumDbPlain"/>
            </a:pPr>
            <a:r>
              <a:rPr lang="zh-CN" altLang="en-US" sz="2800" dirty="0" smtClean="0"/>
              <a:t>渲染性能差</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824812" cy="738664"/>
          </a:xfrm>
          <a:prstGeom prst="rect">
            <a:avLst/>
          </a:prstGeom>
        </p:spPr>
        <p:txBody>
          <a:bodyPr wrap="none">
            <a:spAutoFit/>
          </a:bodyPr>
          <a:lstStyle/>
          <a:p>
            <a:pPr lvl="0">
              <a:lnSpc>
                <a:spcPct val="150000"/>
              </a:lnSpc>
            </a:pPr>
            <a:r>
              <a:rPr lang="en-US" altLang="zh-CN" sz="2800" dirty="0">
                <a:solidFill>
                  <a:prstClr val="black"/>
                </a:solidFill>
              </a:rPr>
              <a:t>2.Web </a:t>
            </a:r>
            <a:r>
              <a:rPr lang="en-US" altLang="zh-CN" sz="2800" dirty="0" smtClean="0">
                <a:solidFill>
                  <a:prstClr val="black"/>
                </a:solidFill>
              </a:rPr>
              <a:t>App – </a:t>
            </a:r>
            <a:r>
              <a:rPr lang="zh-CN" altLang="en-US" sz="2800" dirty="0" smtClean="0">
                <a:solidFill>
                  <a:prstClr val="black"/>
                </a:solidFill>
              </a:rPr>
              <a:t>总结</a:t>
            </a:r>
            <a:endParaRPr lang="en-US" altLang="zh-CN" sz="2800" dirty="0">
              <a:solidFill>
                <a:prstClr val="black"/>
              </a:solidFill>
            </a:endParaRPr>
          </a:p>
        </p:txBody>
      </p:sp>
      <p:sp>
        <p:nvSpPr>
          <p:cNvPr id="22" name="文本框 21"/>
          <p:cNvSpPr txBox="1"/>
          <p:nvPr/>
        </p:nvSpPr>
        <p:spPr>
          <a:xfrm>
            <a:off x="4148918" y="2416878"/>
            <a:ext cx="2499402" cy="138499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开发成本低</a:t>
            </a:r>
            <a:endParaRPr lang="en-US" altLang="zh-CN" sz="2800" dirty="0" smtClean="0"/>
          </a:p>
          <a:p>
            <a:pPr marL="514350" indent="-514350">
              <a:lnSpc>
                <a:spcPct val="150000"/>
              </a:lnSpc>
              <a:buFont typeface="+mj-ea"/>
              <a:buAutoNum type="circleNumDbPlain"/>
            </a:pPr>
            <a:r>
              <a:rPr lang="zh-CN" altLang="en-US" sz="2800" dirty="0" smtClean="0"/>
              <a:t>体验不佳</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845377" cy="738664"/>
          </a:xfrm>
          <a:prstGeom prst="rect">
            <a:avLst/>
          </a:prstGeom>
        </p:spPr>
        <p:txBody>
          <a:bodyPr wrap="none">
            <a:spAutoFit/>
          </a:bodyPr>
          <a:lstStyle/>
          <a:p>
            <a:pPr lvl="0">
              <a:lnSpc>
                <a:spcPct val="150000"/>
              </a:lnSpc>
            </a:pPr>
            <a:r>
              <a:rPr lang="en-US" altLang="zh-CN" sz="2800" dirty="0" smtClean="0">
                <a:solidFill>
                  <a:prstClr val="black"/>
                </a:solidFill>
              </a:rPr>
              <a:t>3.</a:t>
            </a:r>
            <a:r>
              <a:rPr lang="zh-CN" altLang="en-US" sz="2800" dirty="0" smtClean="0">
                <a:solidFill>
                  <a:prstClr val="black"/>
                </a:solidFill>
              </a:rPr>
              <a:t>混合</a:t>
            </a:r>
            <a:r>
              <a:rPr lang="en-US" altLang="zh-CN" sz="2800" dirty="0" smtClean="0">
                <a:solidFill>
                  <a:prstClr val="black"/>
                </a:solidFill>
              </a:rPr>
              <a:t> App</a:t>
            </a:r>
            <a:endParaRPr lang="en-US" altLang="zh-CN" sz="2800" dirty="0">
              <a:solidFill>
                <a:prstClr val="black"/>
              </a:solidFill>
            </a:endParaRPr>
          </a:p>
        </p:txBody>
      </p:sp>
      <p:sp>
        <p:nvSpPr>
          <p:cNvPr id="22" name="文本框 21"/>
          <p:cNvSpPr txBox="1"/>
          <p:nvPr/>
        </p:nvSpPr>
        <p:spPr>
          <a:xfrm>
            <a:off x="2771462" y="3094342"/>
            <a:ext cx="7468391" cy="738664"/>
          </a:xfrm>
          <a:prstGeom prst="rect">
            <a:avLst/>
          </a:prstGeom>
          <a:noFill/>
        </p:spPr>
        <p:txBody>
          <a:bodyPr wrap="none" rtlCol="0">
            <a:spAutoFit/>
          </a:bodyPr>
          <a:lstStyle/>
          <a:p>
            <a:pPr>
              <a:lnSpc>
                <a:spcPct val="150000"/>
              </a:lnSpc>
            </a:pPr>
            <a:r>
              <a:rPr lang="zh-CN" altLang="en-US" sz="2800" dirty="0"/>
              <a:t>原</a:t>
            </a:r>
            <a:r>
              <a:rPr lang="zh-CN" altLang="en-US" sz="2800" dirty="0" smtClean="0"/>
              <a:t>生 </a:t>
            </a:r>
            <a:r>
              <a:rPr lang="en-US" altLang="zh-CN" sz="2800" dirty="0" smtClean="0"/>
              <a:t>+ Web  </a:t>
            </a:r>
            <a:r>
              <a:rPr lang="zh-CN" altLang="en-US" sz="2800" dirty="0" smtClean="0"/>
              <a:t>使用原生程序语言与</a:t>
            </a:r>
            <a:r>
              <a:rPr lang="zh-CN" altLang="en-US" sz="2800" dirty="0"/>
              <a:t>网页语言</a:t>
            </a:r>
            <a:r>
              <a:rPr lang="zh-CN" altLang="en-US" sz="2800" dirty="0" smtClean="0"/>
              <a:t>开发</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空心弧 19"/>
          <p:cNvSpPr/>
          <p:nvPr/>
        </p:nvSpPr>
        <p:spPr>
          <a:xfrm rot="12503552">
            <a:off x="7624169" y="2738548"/>
            <a:ext cx="3651674" cy="3833860"/>
          </a:xfrm>
          <a:prstGeom prst="blockArc">
            <a:avLst>
              <a:gd name="adj1" fmla="val 10264065"/>
              <a:gd name="adj2" fmla="val 11980810"/>
              <a:gd name="adj3" fmla="val 2610"/>
            </a:avLst>
          </a:prstGeom>
          <a:solidFill>
            <a:srgbClr val="DB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26"/>
          <p:cNvSpPr/>
          <p:nvPr/>
        </p:nvSpPr>
        <p:spPr>
          <a:xfrm rot="11363853">
            <a:off x="7560683" y="2132333"/>
            <a:ext cx="3651674" cy="3833860"/>
          </a:xfrm>
          <a:prstGeom prst="blockArc">
            <a:avLst>
              <a:gd name="adj1" fmla="val 10264065"/>
              <a:gd name="adj2" fmla="val 12555790"/>
              <a:gd name="adj3" fmla="val 8296"/>
            </a:avLst>
          </a:prstGeom>
          <a:solidFill>
            <a:srgbClr val="C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407395" y="4320532"/>
            <a:ext cx="1527045" cy="630736"/>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13" name="同心圆 12"/>
          <p:cNvSpPr/>
          <p:nvPr/>
        </p:nvSpPr>
        <p:spPr>
          <a:xfrm>
            <a:off x="1301858" y="1340280"/>
            <a:ext cx="4370067" cy="4370067"/>
          </a:xfrm>
          <a:prstGeom prst="donut">
            <a:avLst>
              <a:gd name="adj" fmla="val 5533"/>
            </a:avLst>
          </a:prstGeom>
          <a:solidFill>
            <a:srgbClr val="DB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rot="21108747">
            <a:off x="1214405" y="1230325"/>
            <a:ext cx="4419732" cy="4419732"/>
          </a:xfrm>
          <a:prstGeom prst="blockArc">
            <a:avLst>
              <a:gd name="adj1" fmla="val 10800000"/>
              <a:gd name="adj2" fmla="val 16012432"/>
              <a:gd name="adj3" fmla="val 5196"/>
            </a:avLst>
          </a:prstGeom>
          <a:solidFill>
            <a:srgbClr val="9A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空心弧 14"/>
          <p:cNvSpPr/>
          <p:nvPr/>
        </p:nvSpPr>
        <p:spPr>
          <a:xfrm rot="10800000">
            <a:off x="1379395" y="1406566"/>
            <a:ext cx="4419732" cy="4419732"/>
          </a:xfrm>
          <a:prstGeom prst="blockArc">
            <a:avLst>
              <a:gd name="adj1" fmla="val 10800000"/>
              <a:gd name="adj2" fmla="val 17392434"/>
              <a:gd name="adj3" fmla="val 5196"/>
            </a:avLst>
          </a:prstGeom>
          <a:solidFill>
            <a:srgbClr val="9A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p:cNvSpPr/>
          <p:nvPr/>
        </p:nvSpPr>
        <p:spPr>
          <a:xfrm rot="2976809">
            <a:off x="1195076" y="1125981"/>
            <a:ext cx="4677401" cy="4798661"/>
          </a:xfrm>
          <a:prstGeom prst="blockArc">
            <a:avLst>
              <a:gd name="adj1" fmla="val 14724026"/>
              <a:gd name="adj2" fmla="val 17780455"/>
              <a:gd name="adj3" fmla="val 7129"/>
            </a:avLst>
          </a:prstGeom>
          <a:solidFill>
            <a:srgbClr val="87C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p:nvSpPr>
        <p:spPr>
          <a:xfrm rot="21108747">
            <a:off x="446186" y="1263487"/>
            <a:ext cx="3130755" cy="3130756"/>
          </a:xfrm>
          <a:prstGeom prst="blockArc">
            <a:avLst>
              <a:gd name="adj1" fmla="val 10800000"/>
              <a:gd name="adj2" fmla="val 13471591"/>
              <a:gd name="adj3" fmla="val 3496"/>
            </a:avLst>
          </a:prstGeom>
          <a:solidFill>
            <a:srgbClr val="DB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空心弧 17"/>
          <p:cNvSpPr/>
          <p:nvPr/>
        </p:nvSpPr>
        <p:spPr>
          <a:xfrm rot="21108747">
            <a:off x="1098264" y="2516985"/>
            <a:ext cx="3130755" cy="3130756"/>
          </a:xfrm>
          <a:prstGeom prst="blockArc">
            <a:avLst>
              <a:gd name="adj1" fmla="val 8167984"/>
              <a:gd name="adj2" fmla="val 10876849"/>
              <a:gd name="adj3" fmla="val 4711"/>
            </a:avLst>
          </a:prstGeom>
          <a:solidFill>
            <a:srgbClr val="D0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rot="6490240">
            <a:off x="1978348" y="699370"/>
            <a:ext cx="3938679" cy="4135183"/>
          </a:xfrm>
          <a:prstGeom prst="blockArc">
            <a:avLst>
              <a:gd name="adj1" fmla="val 10169200"/>
              <a:gd name="adj2" fmla="val 12871324"/>
              <a:gd name="adj3" fmla="val 2949"/>
            </a:avLst>
          </a:prstGeom>
          <a:solidFill>
            <a:srgbClr val="D0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等腰三角形 27"/>
          <p:cNvSpPr/>
          <p:nvPr/>
        </p:nvSpPr>
        <p:spPr>
          <a:xfrm rot="14294473">
            <a:off x="451944" y="5122047"/>
            <a:ext cx="416163" cy="735098"/>
          </a:xfrm>
          <a:prstGeom prst="triangle">
            <a:avLst/>
          </a:prstGeom>
          <a:solidFill>
            <a:srgbClr val="DD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3624154">
            <a:off x="6227863" y="935470"/>
            <a:ext cx="416163" cy="735098"/>
          </a:xfrm>
          <a:prstGeom prst="triangle">
            <a:avLst/>
          </a:prstGeom>
          <a:solidFill>
            <a:srgbClr val="DD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空心弧 29"/>
          <p:cNvSpPr/>
          <p:nvPr/>
        </p:nvSpPr>
        <p:spPr>
          <a:xfrm rot="8811307">
            <a:off x="8340472" y="1407866"/>
            <a:ext cx="3155372" cy="3414338"/>
          </a:xfrm>
          <a:prstGeom prst="blockArc">
            <a:avLst>
              <a:gd name="adj1" fmla="val 10264065"/>
              <a:gd name="adj2" fmla="val 12612917"/>
              <a:gd name="adj3" fmla="val 2665"/>
            </a:avLst>
          </a:prstGeom>
          <a:solidFill>
            <a:srgbClr val="DB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p:cNvSpPr/>
          <p:nvPr/>
        </p:nvSpPr>
        <p:spPr>
          <a:xfrm>
            <a:off x="2189800" y="4088629"/>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54" name="组合 53"/>
          <p:cNvGrpSpPr/>
          <p:nvPr/>
        </p:nvGrpSpPr>
        <p:grpSpPr>
          <a:xfrm>
            <a:off x="1714864" y="1735863"/>
            <a:ext cx="3550898" cy="3550897"/>
            <a:chOff x="5935982" y="1911322"/>
            <a:chExt cx="3844195" cy="3844195"/>
          </a:xfrm>
        </p:grpSpPr>
        <p:sp>
          <p:nvSpPr>
            <p:cNvPr id="55" name="椭圆 54"/>
            <p:cNvSpPr/>
            <p:nvPr/>
          </p:nvSpPr>
          <p:spPr>
            <a:xfrm>
              <a:off x="5935982" y="1911322"/>
              <a:ext cx="3844195" cy="3844195"/>
            </a:xfrm>
            <a:prstGeom prst="ellipse">
              <a:avLst/>
            </a:prstGeom>
            <a:gradFill flip="none" rotWithShape="1">
              <a:gsLst>
                <a:gs pos="0">
                  <a:srgbClr val="6BDDFF"/>
                </a:gs>
                <a:gs pos="100000">
                  <a:srgbClr val="61CB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430588" y="3013327"/>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978897" y="2368378"/>
              <a:ext cx="92882" cy="92882"/>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268428" y="4789620"/>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123412" y="2624921"/>
              <a:ext cx="108754" cy="108754"/>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9182634" y="2860428"/>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9431075" y="3873197"/>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206421" y="3711571"/>
              <a:ext cx="79463" cy="79463"/>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2881374" y="3119225"/>
            <a:ext cx="1415772" cy="830997"/>
          </a:xfrm>
          <a:prstGeom prst="rect">
            <a:avLst/>
          </a:prstGeom>
        </p:spPr>
        <p:txBody>
          <a:bodyPr wrap="none">
            <a:spAutoFit/>
          </a:bodyPr>
          <a:lstStyle/>
          <a:p>
            <a:pPr algn="just">
              <a:spcAft>
                <a:spcPts val="0"/>
              </a:spcAft>
            </a:pPr>
            <a:r>
              <a:rPr lang="zh-CN" altLang="en-US" sz="4800" kern="1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目录</a:t>
            </a:r>
            <a:endParaRPr lang="zh-CN" altLang="zh-CN" sz="4800" kern="100" dirty="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33" name="组合 32"/>
          <p:cNvGrpSpPr/>
          <p:nvPr/>
        </p:nvGrpSpPr>
        <p:grpSpPr>
          <a:xfrm>
            <a:off x="6373181" y="2050869"/>
            <a:ext cx="4012480" cy="2920884"/>
            <a:chOff x="7065850" y="1360047"/>
            <a:chExt cx="4012480" cy="2920884"/>
          </a:xfrm>
        </p:grpSpPr>
        <p:sp>
          <p:nvSpPr>
            <p:cNvPr id="36" name="文本框 35"/>
            <p:cNvSpPr txBox="1"/>
            <p:nvPr/>
          </p:nvSpPr>
          <p:spPr>
            <a:xfrm>
              <a:off x="7084322" y="1391700"/>
              <a:ext cx="800219" cy="830997"/>
            </a:xfrm>
            <a:prstGeom prst="rect">
              <a:avLst/>
            </a:prstGeom>
            <a:noFill/>
          </p:spPr>
          <p:txBody>
            <a:bodyPr wrap="none" rtlCol="0">
              <a:spAutoFit/>
            </a:bodyPr>
            <a:lstStyle/>
            <a:p>
              <a:r>
                <a:rPr lang="en-US" altLang="zh-CN" sz="4800" dirty="0">
                  <a:solidFill>
                    <a:srgbClr val="3F3F3F"/>
                  </a:solidFill>
                  <a:latin typeface="Yu Gothic UI Light" panose="020B0300000000000000" pitchFamily="34" charset="-128"/>
                  <a:ea typeface="Yu Gothic UI Light" panose="020B0300000000000000" pitchFamily="34" charset="-128"/>
                </a:rPr>
                <a:t>01</a:t>
              </a:r>
              <a:endParaRPr lang="zh-CN" altLang="en-US" sz="4800" dirty="0">
                <a:solidFill>
                  <a:srgbClr val="3F3F3F"/>
                </a:solidFill>
                <a:latin typeface="Yu Gothic UI Light" panose="020B0300000000000000" pitchFamily="34" charset="-128"/>
                <a:ea typeface="Yu Gothic UI Light" panose="020B0300000000000000" pitchFamily="34" charset="-128"/>
              </a:endParaRPr>
            </a:p>
          </p:txBody>
        </p:sp>
        <p:sp>
          <p:nvSpPr>
            <p:cNvPr id="37" name="矩形 36"/>
            <p:cNvSpPr/>
            <p:nvPr/>
          </p:nvSpPr>
          <p:spPr>
            <a:xfrm>
              <a:off x="7984212" y="1360047"/>
              <a:ext cx="1723549" cy="461665"/>
            </a:xfrm>
            <a:prstGeom prst="rect">
              <a:avLst/>
            </a:prstGeom>
          </p:spPr>
          <p:txBody>
            <a:bodyPr wrap="none">
              <a:spAutoFit/>
            </a:bodyPr>
            <a:lstStyle/>
            <a:p>
              <a:r>
                <a:rPr lang="zh-CN" altLang="en-US" sz="2400" dirty="0">
                  <a:solidFill>
                    <a:srgbClr val="292A24"/>
                  </a:solidFill>
                  <a:latin typeface="Arial" panose="020B0604020202020204" pitchFamily="34" charset="0"/>
                  <a:ea typeface="微软雅黑" panose="020B0503020204020204" pitchFamily="34" charset="-122"/>
                  <a:sym typeface="Arial" panose="020B0604020202020204" pitchFamily="34" charset="0"/>
                </a:rPr>
                <a:t>聊聊</a:t>
              </a:r>
              <a:r>
                <a:rPr lang="zh-CN" altLang="en-US" sz="2400" dirty="0" smtClean="0">
                  <a:solidFill>
                    <a:srgbClr val="292A24"/>
                  </a:solidFill>
                  <a:latin typeface="Arial" panose="020B0604020202020204" pitchFamily="34" charset="0"/>
                  <a:ea typeface="微软雅黑" panose="020B0503020204020204" pitchFamily="34" charset="-122"/>
                  <a:sym typeface="Arial" panose="020B0604020202020204" pitchFamily="34" charset="0"/>
                </a:rPr>
                <a:t>分享会</a:t>
              </a:r>
              <a:endParaRPr lang="en-US" altLang="zh-CN" sz="2400" dirty="0">
                <a:solidFill>
                  <a:srgbClr val="292A24"/>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p:cNvSpPr txBox="1"/>
            <p:nvPr/>
          </p:nvSpPr>
          <p:spPr>
            <a:xfrm>
              <a:off x="7982010" y="1807200"/>
              <a:ext cx="2924902" cy="276999"/>
            </a:xfrm>
            <a:prstGeom prst="rect">
              <a:avLst/>
            </a:prstGeom>
            <a:noFill/>
          </p:spPr>
          <p:txBody>
            <a:bodyPr wrap="square" rtlCol="0">
              <a:spAutoFit/>
            </a:bodyPr>
            <a:lstStyle/>
            <a:p>
              <a:pPr algn="just"/>
              <a:r>
                <a:rPr lang="zh-CN" altLang="en-US" sz="1200" dirty="0" smtClean="0">
                  <a:solidFill>
                    <a:srgbClr val="3F3F3F"/>
                  </a:solidFill>
                  <a:latin typeface="Calibri Light" panose="020F0302020204030204" pitchFamily="34" charset="0"/>
                </a:rPr>
                <a:t>关于分享会，我想和大家聊一聊</a:t>
              </a:r>
              <a:endParaRPr lang="zh-CN" altLang="en-US" b="1" dirty="0">
                <a:solidFill>
                  <a:srgbClr val="3F3F3F"/>
                </a:solidFill>
                <a:latin typeface="Calibri Light" panose="020F0302020204030204" pitchFamily="34" charset="0"/>
              </a:endParaRPr>
            </a:p>
          </p:txBody>
        </p:sp>
        <p:cxnSp>
          <p:nvCxnSpPr>
            <p:cNvPr id="39" name="直接连接符 38"/>
            <p:cNvCxnSpPr/>
            <p:nvPr/>
          </p:nvCxnSpPr>
          <p:spPr>
            <a:xfrm>
              <a:off x="7852351" y="1484034"/>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065850" y="2374155"/>
              <a:ext cx="3841062" cy="911127"/>
              <a:chOff x="1469019" y="865196"/>
              <a:chExt cx="3841062" cy="911127"/>
            </a:xfrm>
          </p:grpSpPr>
          <p:sp>
            <p:nvSpPr>
              <p:cNvPr id="49" name="文本框 48"/>
              <p:cNvSpPr txBox="1"/>
              <p:nvPr/>
            </p:nvSpPr>
            <p:spPr>
              <a:xfrm>
                <a:off x="1469019" y="899158"/>
                <a:ext cx="829073" cy="830997"/>
              </a:xfrm>
              <a:prstGeom prst="rect">
                <a:avLst/>
              </a:prstGeom>
              <a:noFill/>
            </p:spPr>
            <p:txBody>
              <a:bodyPr wrap="none" rtlCol="0">
                <a:spAutoFit/>
              </a:bodyPr>
              <a:lstStyle/>
              <a:p>
                <a:r>
                  <a:rPr lang="en-US" altLang="zh-CN" sz="4800" dirty="0">
                    <a:solidFill>
                      <a:srgbClr val="292A24"/>
                    </a:solidFill>
                    <a:latin typeface="Yu Gothic UI Light" panose="020B0300000000000000" pitchFamily="34" charset="-128"/>
                    <a:ea typeface="Yu Gothic UI Light" panose="020B0300000000000000" pitchFamily="34" charset="-128"/>
                  </a:rPr>
                  <a:t>02</a:t>
                </a:r>
                <a:endParaRPr lang="zh-CN" altLang="en-US" sz="4800" dirty="0">
                  <a:solidFill>
                    <a:srgbClr val="292A24"/>
                  </a:solidFill>
                  <a:latin typeface="Yu Gothic UI Light" panose="020B0300000000000000" pitchFamily="34" charset="-128"/>
                  <a:ea typeface="Yu Gothic UI Light" panose="020B0300000000000000" pitchFamily="34" charset="-128"/>
                </a:endParaRPr>
              </a:p>
            </p:txBody>
          </p:sp>
          <p:sp>
            <p:nvSpPr>
              <p:cNvPr id="50" name="矩形 49"/>
              <p:cNvSpPr/>
              <p:nvPr/>
            </p:nvSpPr>
            <p:spPr>
              <a:xfrm>
                <a:off x="2387381" y="865196"/>
                <a:ext cx="2646878" cy="461665"/>
              </a:xfrm>
              <a:prstGeom prst="rect">
                <a:avLst/>
              </a:prstGeom>
            </p:spPr>
            <p:txBody>
              <a:bodyPr wrap="none">
                <a:spAutoFit/>
              </a:bodyPr>
              <a:lstStyle/>
              <a:p>
                <a:pPr lvl="0"/>
                <a:r>
                  <a:rPr lang="zh-CN" altLang="en-US" sz="2400" dirty="0" smtClean="0">
                    <a:solidFill>
                      <a:srgbClr val="292A24"/>
                    </a:solidFill>
                    <a:latin typeface="Arial" panose="020B0604020202020204" pitchFamily="34" charset="0"/>
                    <a:ea typeface="微软雅黑" panose="020B0503020204020204" pitchFamily="34" charset="-122"/>
                    <a:sym typeface="Arial" panose="020B0604020202020204" pitchFamily="34" charset="0"/>
                  </a:rPr>
                  <a:t>移动开发技术比较</a:t>
                </a:r>
                <a:endParaRPr lang="en-US" altLang="zh-CN" sz="2400" dirty="0">
                  <a:solidFill>
                    <a:srgbClr val="292A24"/>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2385179" y="1314658"/>
                <a:ext cx="2924902" cy="461665"/>
              </a:xfrm>
              <a:prstGeom prst="rect">
                <a:avLst/>
              </a:prstGeom>
              <a:noFill/>
            </p:spPr>
            <p:txBody>
              <a:bodyPr wrap="square" rtlCol="0">
                <a:spAutoFit/>
              </a:bodyPr>
              <a:lstStyle/>
              <a:p>
                <a:pPr algn="just"/>
                <a:r>
                  <a:rPr lang="zh-CN" altLang="en-US" sz="1200" dirty="0" smtClean="0">
                    <a:solidFill>
                      <a:srgbClr val="292A24"/>
                    </a:solidFill>
                    <a:latin typeface="Calibri Light" panose="020F0302020204030204" pitchFamily="34" charset="0"/>
                  </a:rPr>
                  <a:t>目前主要的移动开发技术有哪些？它们的优势和缺点各是什么？</a:t>
                </a:r>
                <a:endParaRPr lang="zh-CN" altLang="en-US" sz="1200" b="1" dirty="0">
                  <a:solidFill>
                    <a:srgbClr val="292A24"/>
                  </a:solidFill>
                  <a:latin typeface="Calibri Light" panose="020F0302020204030204" pitchFamily="34" charset="0"/>
                </a:endParaRPr>
              </a:p>
            </p:txBody>
          </p:sp>
          <p:cxnSp>
            <p:nvCxnSpPr>
              <p:cNvPr id="52" name="直接连接符 51"/>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7066232" y="3449934"/>
              <a:ext cx="819455" cy="830997"/>
            </a:xfrm>
            <a:prstGeom prst="rect">
              <a:avLst/>
            </a:prstGeom>
            <a:noFill/>
          </p:spPr>
          <p:txBody>
            <a:bodyPr wrap="none" rtlCol="0">
              <a:spAutoFit/>
            </a:bodyPr>
            <a:lstStyle/>
            <a:p>
              <a:r>
                <a:rPr lang="en-US" altLang="zh-CN" sz="4800" dirty="0">
                  <a:solidFill>
                    <a:srgbClr val="3F3F3F"/>
                  </a:solidFill>
                  <a:latin typeface="Yu Gothic UI Light" panose="020B0300000000000000" pitchFamily="34" charset="-128"/>
                  <a:ea typeface="Yu Gothic UI Light" panose="020B0300000000000000" pitchFamily="34" charset="-128"/>
                </a:rPr>
                <a:t>03</a:t>
              </a:r>
              <a:endParaRPr lang="zh-CN" altLang="en-US" sz="4800" dirty="0">
                <a:solidFill>
                  <a:srgbClr val="3F3F3F"/>
                </a:solidFill>
                <a:latin typeface="Yu Gothic UI Light" panose="020B0300000000000000" pitchFamily="34" charset="-128"/>
                <a:ea typeface="Yu Gothic UI Light" panose="020B0300000000000000" pitchFamily="34" charset="-128"/>
              </a:endParaRPr>
            </a:p>
          </p:txBody>
        </p:sp>
        <p:sp>
          <p:nvSpPr>
            <p:cNvPr id="42" name="矩形 41"/>
            <p:cNvSpPr/>
            <p:nvPr/>
          </p:nvSpPr>
          <p:spPr>
            <a:xfrm>
              <a:off x="7984213" y="3449207"/>
              <a:ext cx="3094117" cy="461665"/>
            </a:xfrm>
            <a:prstGeom prst="rect">
              <a:avLst/>
            </a:prstGeom>
          </p:spPr>
          <p:txBody>
            <a:bodyPr wrap="none">
              <a:spAutoFit/>
            </a:bodyPr>
            <a:lstStyle/>
            <a:p>
              <a:pPr lvl="0"/>
              <a:r>
                <a:rPr lang="en-US" altLang="zh-CN" sz="2400" dirty="0" smtClean="0">
                  <a:solidFill>
                    <a:srgbClr val="292A24"/>
                  </a:solidFill>
                  <a:latin typeface="Arial" panose="020B0604020202020204" pitchFamily="34" charset="0"/>
                  <a:ea typeface="微软雅黑" panose="020B0503020204020204" pitchFamily="34" charset="-122"/>
                  <a:sym typeface="Arial" panose="020B0604020202020204" pitchFamily="34" charset="0"/>
                </a:rPr>
                <a:t>Android</a:t>
              </a:r>
              <a:r>
                <a:rPr lang="zh-CN" altLang="en-US" sz="2400" dirty="0" smtClean="0">
                  <a:solidFill>
                    <a:srgbClr val="292A24"/>
                  </a:solidFill>
                  <a:latin typeface="Arial" panose="020B0604020202020204" pitchFamily="34" charset="0"/>
                  <a:ea typeface="微软雅黑" panose="020B0503020204020204" pitchFamily="34" charset="-122"/>
                  <a:sym typeface="Arial" panose="020B0604020202020204" pitchFamily="34" charset="0"/>
                </a:rPr>
                <a:t>应用开发概述</a:t>
              </a:r>
              <a:endParaRPr lang="en-US" altLang="zh-CN" sz="2400" dirty="0">
                <a:solidFill>
                  <a:srgbClr val="292A24"/>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42"/>
            <p:cNvSpPr txBox="1"/>
            <p:nvPr/>
          </p:nvSpPr>
          <p:spPr>
            <a:xfrm>
              <a:off x="8022439" y="3896360"/>
              <a:ext cx="3054561" cy="276999"/>
            </a:xfrm>
            <a:prstGeom prst="rect">
              <a:avLst/>
            </a:prstGeom>
            <a:noFill/>
          </p:spPr>
          <p:txBody>
            <a:bodyPr wrap="square" rtlCol="0">
              <a:spAutoFit/>
            </a:bodyPr>
            <a:lstStyle/>
            <a:p>
              <a:pPr algn="just"/>
              <a:r>
                <a:rPr lang="en-US" altLang="zh-CN" sz="1200" dirty="0" smtClean="0">
                  <a:solidFill>
                    <a:srgbClr val="3F3F3F"/>
                  </a:solidFill>
                  <a:latin typeface="Calibri Light" panose="020F0302020204030204" pitchFamily="34" charset="0"/>
                </a:rPr>
                <a:t>Android</a:t>
              </a:r>
              <a:r>
                <a:rPr lang="zh-CN" altLang="en-US" sz="1200" dirty="0" smtClean="0">
                  <a:solidFill>
                    <a:srgbClr val="3F3F3F"/>
                  </a:solidFill>
                  <a:latin typeface="Calibri Light" panose="020F0302020204030204" pitchFamily="34" charset="0"/>
                </a:rPr>
                <a:t>开发从</a:t>
              </a:r>
              <a:r>
                <a:rPr lang="en-US" altLang="zh-CN" sz="1200" dirty="0" smtClean="0">
                  <a:solidFill>
                    <a:srgbClr val="3F3F3F"/>
                  </a:solidFill>
                  <a:latin typeface="Calibri Light" panose="020F0302020204030204" pitchFamily="34" charset="0"/>
                </a:rPr>
                <a:t>0</a:t>
              </a:r>
              <a:r>
                <a:rPr lang="zh-CN" altLang="en-US" sz="1200" dirty="0" smtClean="0">
                  <a:solidFill>
                    <a:srgbClr val="3F3F3F"/>
                  </a:solidFill>
                  <a:latin typeface="Calibri Light" panose="020F0302020204030204" pitchFamily="34" charset="0"/>
                </a:rPr>
                <a:t>到</a:t>
              </a:r>
              <a:r>
                <a:rPr lang="en-US" altLang="zh-CN" sz="1200" dirty="0" smtClean="0">
                  <a:solidFill>
                    <a:srgbClr val="3F3F3F"/>
                  </a:solidFill>
                  <a:latin typeface="Calibri Light" panose="020F0302020204030204" pitchFamily="34" charset="0"/>
                </a:rPr>
                <a:t>1</a:t>
              </a:r>
              <a:r>
                <a:rPr lang="zh-CN" altLang="en-US" sz="1200" dirty="0" smtClean="0">
                  <a:solidFill>
                    <a:srgbClr val="3F3F3F"/>
                  </a:solidFill>
                  <a:latin typeface="Calibri Light" panose="020F0302020204030204" pitchFamily="34" charset="0"/>
                </a:rPr>
                <a:t>的具体流程</a:t>
              </a:r>
              <a:endParaRPr lang="zh-CN" altLang="en-US" sz="1200" b="1" dirty="0">
                <a:solidFill>
                  <a:srgbClr val="3F3F3F"/>
                </a:solidFill>
                <a:latin typeface="Calibri Light" panose="020F0302020204030204" pitchFamily="34" charset="0"/>
              </a:endParaRPr>
            </a:p>
          </p:txBody>
        </p:sp>
        <p:cxnSp>
          <p:nvCxnSpPr>
            <p:cNvPr id="44" name="直接连接符 43"/>
            <p:cNvCxnSpPr/>
            <p:nvPr/>
          </p:nvCxnSpPr>
          <p:spPr>
            <a:xfrm>
              <a:off x="7852351" y="3573194"/>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845377" cy="738664"/>
          </a:xfrm>
          <a:prstGeom prst="rect">
            <a:avLst/>
          </a:prstGeom>
        </p:spPr>
        <p:txBody>
          <a:bodyPr wrap="none">
            <a:spAutoFit/>
          </a:bodyPr>
          <a:lstStyle/>
          <a:p>
            <a:pPr lvl="0">
              <a:lnSpc>
                <a:spcPct val="150000"/>
              </a:lnSpc>
            </a:pPr>
            <a:r>
              <a:rPr lang="en-US" altLang="zh-CN" sz="2800" dirty="0" smtClean="0">
                <a:solidFill>
                  <a:prstClr val="black"/>
                </a:solidFill>
              </a:rPr>
              <a:t>3.</a:t>
            </a:r>
            <a:r>
              <a:rPr lang="zh-CN" altLang="en-US" sz="2800" dirty="0" smtClean="0">
                <a:solidFill>
                  <a:prstClr val="black"/>
                </a:solidFill>
              </a:rPr>
              <a:t>混合</a:t>
            </a:r>
            <a:r>
              <a:rPr lang="en-US" altLang="zh-CN" sz="2800" dirty="0" smtClean="0">
                <a:solidFill>
                  <a:prstClr val="black"/>
                </a:solidFill>
              </a:rPr>
              <a:t> App</a:t>
            </a:r>
            <a:endParaRPr lang="en-US" altLang="zh-CN" sz="2800" dirty="0">
              <a:solidFill>
                <a:prstClr val="black"/>
              </a:solidFill>
            </a:endParaRPr>
          </a:p>
        </p:txBody>
      </p:sp>
      <p:sp>
        <p:nvSpPr>
          <p:cNvPr id="22" name="文本框 21"/>
          <p:cNvSpPr txBox="1"/>
          <p:nvPr/>
        </p:nvSpPr>
        <p:spPr>
          <a:xfrm>
            <a:off x="1847506" y="2320125"/>
            <a:ext cx="10364184" cy="2031325"/>
          </a:xfrm>
          <a:prstGeom prst="rect">
            <a:avLst/>
          </a:prstGeom>
          <a:noFill/>
        </p:spPr>
        <p:txBody>
          <a:bodyPr wrap="none" rtlCol="0">
            <a:spAutoFit/>
          </a:bodyPr>
          <a:lstStyle/>
          <a:p>
            <a:pPr>
              <a:lnSpc>
                <a:spcPct val="150000"/>
              </a:lnSpc>
            </a:pPr>
            <a:r>
              <a:rPr lang="zh-CN" altLang="en-US" sz="2800" dirty="0" smtClean="0"/>
              <a:t>微信：</a:t>
            </a:r>
            <a:endParaRPr lang="en-US" altLang="zh-CN" sz="2800" dirty="0" smtClean="0"/>
          </a:p>
          <a:p>
            <a:pPr>
              <a:lnSpc>
                <a:spcPct val="150000"/>
              </a:lnSpc>
            </a:pPr>
            <a:r>
              <a:rPr lang="en-US" altLang="zh-CN" sz="2800" dirty="0"/>
              <a:t>	</a:t>
            </a:r>
            <a:r>
              <a:rPr lang="zh-CN" altLang="en-US" sz="2800" dirty="0" smtClean="0"/>
              <a:t>原生：聊天，朋友圈，支付等硬核功能</a:t>
            </a:r>
            <a:endParaRPr lang="en-US" altLang="zh-CN" sz="2800" dirty="0" smtClean="0"/>
          </a:p>
          <a:p>
            <a:pPr>
              <a:lnSpc>
                <a:spcPct val="150000"/>
              </a:lnSpc>
            </a:pPr>
            <a:r>
              <a:rPr lang="en-US" altLang="zh-CN" sz="2800" dirty="0"/>
              <a:t>	</a:t>
            </a:r>
            <a:r>
              <a:rPr lang="en-US" altLang="zh-CN" sz="2800" dirty="0" smtClean="0"/>
              <a:t>Web</a:t>
            </a:r>
            <a:r>
              <a:rPr lang="zh-CN" altLang="en-US" sz="2800" dirty="0" smtClean="0"/>
              <a:t>：公众号推文，第三方服务（大众点评，美团外卖）</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3277082" cy="738664"/>
          </a:xfrm>
          <a:prstGeom prst="rect">
            <a:avLst/>
          </a:prstGeom>
        </p:spPr>
        <p:txBody>
          <a:bodyPr wrap="square">
            <a:spAutoFit/>
          </a:bodyPr>
          <a:lstStyle/>
          <a:p>
            <a:pPr>
              <a:lnSpc>
                <a:spcPct val="150000"/>
              </a:lnSpc>
            </a:pPr>
            <a:r>
              <a:rPr lang="en-US" altLang="zh-CN" sz="2800" dirty="0">
                <a:solidFill>
                  <a:prstClr val="black"/>
                </a:solidFill>
              </a:rPr>
              <a:t>3.</a:t>
            </a:r>
            <a:r>
              <a:rPr lang="zh-CN" altLang="en-US" sz="2800" dirty="0">
                <a:solidFill>
                  <a:prstClr val="black"/>
                </a:solidFill>
              </a:rPr>
              <a:t>混合</a:t>
            </a:r>
            <a:r>
              <a:rPr lang="en-US" altLang="zh-CN" sz="2800" dirty="0">
                <a:solidFill>
                  <a:prstClr val="black"/>
                </a:solidFill>
              </a:rPr>
              <a:t> </a:t>
            </a:r>
            <a:r>
              <a:rPr lang="en-US" altLang="zh-CN" sz="2800" dirty="0" smtClean="0">
                <a:solidFill>
                  <a:prstClr val="black"/>
                </a:solidFill>
              </a:rPr>
              <a:t>App - </a:t>
            </a:r>
            <a:r>
              <a:rPr lang="zh-CN" altLang="en-US" sz="2800" dirty="0" smtClean="0">
                <a:solidFill>
                  <a:prstClr val="black"/>
                </a:solidFill>
              </a:rPr>
              <a:t>优点</a:t>
            </a:r>
            <a:endParaRPr lang="en-US" altLang="zh-CN" sz="2800" dirty="0">
              <a:solidFill>
                <a:prstClr val="black"/>
              </a:solidFill>
            </a:endParaRPr>
          </a:p>
        </p:txBody>
      </p:sp>
      <p:sp>
        <p:nvSpPr>
          <p:cNvPr id="22" name="文本框 21"/>
          <p:cNvSpPr txBox="1"/>
          <p:nvPr/>
        </p:nvSpPr>
        <p:spPr>
          <a:xfrm>
            <a:off x="3962261" y="2576515"/>
            <a:ext cx="2140330" cy="203132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稳定性强</a:t>
            </a:r>
            <a:endParaRPr lang="en-US" altLang="zh-CN" sz="2800" dirty="0" smtClean="0"/>
          </a:p>
          <a:p>
            <a:pPr marL="514350" indent="-514350">
              <a:lnSpc>
                <a:spcPct val="150000"/>
              </a:lnSpc>
              <a:buFont typeface="+mj-ea"/>
              <a:buAutoNum type="circleNumDbPlain"/>
            </a:pPr>
            <a:r>
              <a:rPr lang="zh-CN" altLang="en-US" sz="2800" dirty="0" smtClean="0"/>
              <a:t>动态性强</a:t>
            </a:r>
            <a:endParaRPr lang="en-US" altLang="zh-CN" sz="2800" dirty="0" smtClean="0"/>
          </a:p>
          <a:p>
            <a:pPr marL="514350" indent="-514350">
              <a:lnSpc>
                <a:spcPct val="150000"/>
              </a:lnSpc>
              <a:buFont typeface="+mj-ea"/>
              <a:buAutoNum type="circleNumDbPlain"/>
            </a:pPr>
            <a:r>
              <a:rPr lang="zh-CN" altLang="en-US" sz="2800" dirty="0"/>
              <a:t>弱</a:t>
            </a:r>
            <a:r>
              <a:rPr lang="zh-CN" altLang="en-US" sz="2800" dirty="0" smtClean="0"/>
              <a:t>跨平台</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906565" cy="738664"/>
          </a:xfrm>
          <a:prstGeom prst="rect">
            <a:avLst/>
          </a:prstGeom>
        </p:spPr>
        <p:txBody>
          <a:bodyPr wrap="none">
            <a:spAutoFit/>
          </a:bodyPr>
          <a:lstStyle/>
          <a:p>
            <a:pPr lvl="0">
              <a:lnSpc>
                <a:spcPct val="150000"/>
              </a:lnSpc>
            </a:pPr>
            <a:r>
              <a:rPr lang="en-US" altLang="zh-CN" sz="2800" dirty="0">
                <a:solidFill>
                  <a:prstClr val="black"/>
                </a:solidFill>
              </a:rPr>
              <a:t>3.</a:t>
            </a:r>
            <a:r>
              <a:rPr lang="zh-CN" altLang="en-US" sz="2800" dirty="0">
                <a:solidFill>
                  <a:prstClr val="black"/>
                </a:solidFill>
              </a:rPr>
              <a:t>混合</a:t>
            </a:r>
            <a:r>
              <a:rPr lang="en-US" altLang="zh-CN" sz="2800" dirty="0">
                <a:solidFill>
                  <a:prstClr val="black"/>
                </a:solidFill>
              </a:rPr>
              <a:t> </a:t>
            </a:r>
            <a:r>
              <a:rPr lang="en-US" altLang="zh-CN" sz="2800" dirty="0" smtClean="0">
                <a:solidFill>
                  <a:prstClr val="black"/>
                </a:solidFill>
              </a:rPr>
              <a:t>App – </a:t>
            </a:r>
            <a:r>
              <a:rPr lang="zh-CN" altLang="en-US" sz="2800" dirty="0" smtClean="0">
                <a:solidFill>
                  <a:prstClr val="black"/>
                </a:solidFill>
              </a:rPr>
              <a:t>缺点</a:t>
            </a:r>
            <a:endParaRPr lang="en-US" altLang="zh-CN" sz="2800" dirty="0">
              <a:solidFill>
                <a:prstClr val="black"/>
              </a:solidFill>
            </a:endParaRPr>
          </a:p>
        </p:txBody>
      </p:sp>
      <p:sp>
        <p:nvSpPr>
          <p:cNvPr id="22" name="文本框 21"/>
          <p:cNvSpPr txBox="1"/>
          <p:nvPr/>
        </p:nvSpPr>
        <p:spPr>
          <a:xfrm>
            <a:off x="4035358" y="3015976"/>
            <a:ext cx="4134465" cy="664862"/>
          </a:xfrm>
          <a:prstGeom prst="rect">
            <a:avLst/>
          </a:prstGeom>
          <a:noFill/>
        </p:spPr>
        <p:txBody>
          <a:bodyPr wrap="none" rtlCol="0">
            <a:spAutoFit/>
          </a:bodyPr>
          <a:lstStyle/>
          <a:p>
            <a:pPr>
              <a:lnSpc>
                <a:spcPct val="150000"/>
              </a:lnSpc>
            </a:pPr>
            <a:r>
              <a:rPr lang="zh-CN" altLang="en-US" sz="2800" dirty="0" smtClean="0"/>
              <a:t>对团队技术栈要求相对高</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906565" cy="738664"/>
          </a:xfrm>
          <a:prstGeom prst="rect">
            <a:avLst/>
          </a:prstGeom>
        </p:spPr>
        <p:txBody>
          <a:bodyPr wrap="none">
            <a:spAutoFit/>
          </a:bodyPr>
          <a:lstStyle/>
          <a:p>
            <a:pPr lvl="0">
              <a:lnSpc>
                <a:spcPct val="150000"/>
              </a:lnSpc>
            </a:pPr>
            <a:r>
              <a:rPr lang="en-US" altLang="zh-CN" sz="2800" dirty="0" smtClean="0">
                <a:solidFill>
                  <a:prstClr val="black"/>
                </a:solidFill>
              </a:rPr>
              <a:t>3.</a:t>
            </a:r>
            <a:r>
              <a:rPr lang="zh-CN" altLang="en-US" sz="2800" dirty="0" smtClean="0">
                <a:solidFill>
                  <a:prstClr val="black"/>
                </a:solidFill>
              </a:rPr>
              <a:t>混合</a:t>
            </a:r>
            <a:r>
              <a:rPr lang="en-US" altLang="zh-CN" sz="2800" dirty="0" smtClean="0">
                <a:solidFill>
                  <a:prstClr val="black"/>
                </a:solidFill>
              </a:rPr>
              <a:t> App – </a:t>
            </a:r>
            <a:r>
              <a:rPr lang="zh-CN" altLang="en-US" sz="2800" dirty="0">
                <a:solidFill>
                  <a:prstClr val="black"/>
                </a:solidFill>
              </a:rPr>
              <a:t>特点</a:t>
            </a:r>
            <a:endParaRPr lang="en-US" altLang="zh-CN" sz="2800" dirty="0">
              <a:solidFill>
                <a:prstClr val="black"/>
              </a:solidFill>
            </a:endParaRPr>
          </a:p>
        </p:txBody>
      </p:sp>
      <p:sp>
        <p:nvSpPr>
          <p:cNvPr id="22" name="文本框 21"/>
          <p:cNvSpPr txBox="1"/>
          <p:nvPr/>
        </p:nvSpPr>
        <p:spPr>
          <a:xfrm>
            <a:off x="3061852" y="2737880"/>
            <a:ext cx="4881465" cy="138499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原生</a:t>
            </a:r>
            <a:r>
              <a:rPr lang="en-US" altLang="zh-CN" sz="2800" dirty="0" smtClean="0"/>
              <a:t>App</a:t>
            </a:r>
            <a:r>
              <a:rPr lang="zh-CN" altLang="en-US" sz="2800" dirty="0" smtClean="0"/>
              <a:t>良好用户交互体验</a:t>
            </a:r>
            <a:endParaRPr lang="en-US" altLang="zh-CN" sz="2800" dirty="0" smtClean="0"/>
          </a:p>
          <a:p>
            <a:pPr marL="514350" indent="-514350">
              <a:lnSpc>
                <a:spcPct val="150000"/>
              </a:lnSpc>
              <a:buFont typeface="+mj-ea"/>
              <a:buAutoNum type="circleNumDbPlain"/>
            </a:pPr>
            <a:r>
              <a:rPr lang="en-US" altLang="zh-CN" sz="2800" dirty="0" smtClean="0"/>
              <a:t>Web App</a:t>
            </a:r>
            <a:r>
              <a:rPr lang="zh-CN" altLang="en-US" sz="2800" dirty="0" smtClean="0"/>
              <a:t>跨平台开发</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970411" cy="738664"/>
          </a:xfrm>
          <a:prstGeom prst="rect">
            <a:avLst/>
          </a:prstGeom>
        </p:spPr>
        <p:txBody>
          <a:bodyPr wrap="none">
            <a:spAutoFit/>
          </a:bodyPr>
          <a:lstStyle/>
          <a:p>
            <a:pPr lvl="0">
              <a:lnSpc>
                <a:spcPct val="150000"/>
              </a:lnSpc>
            </a:pPr>
            <a:r>
              <a:rPr lang="en-US" altLang="zh-CN" sz="2800" dirty="0" smtClean="0">
                <a:solidFill>
                  <a:prstClr val="black"/>
                </a:solidFill>
              </a:rPr>
              <a:t>4.</a:t>
            </a:r>
            <a:r>
              <a:rPr lang="zh-CN" altLang="en-US" sz="2800" dirty="0" smtClean="0">
                <a:solidFill>
                  <a:prstClr val="black"/>
                </a:solidFill>
              </a:rPr>
              <a:t>新的形态</a:t>
            </a:r>
            <a:endParaRPr lang="en-US" altLang="zh-CN" sz="2800" dirty="0">
              <a:solidFill>
                <a:prstClr val="black"/>
              </a:solidFill>
            </a:endParaRPr>
          </a:p>
        </p:txBody>
      </p:sp>
      <p:sp>
        <p:nvSpPr>
          <p:cNvPr id="22" name="文本框 21"/>
          <p:cNvSpPr txBox="1"/>
          <p:nvPr/>
        </p:nvSpPr>
        <p:spPr>
          <a:xfrm>
            <a:off x="5290637" y="2867298"/>
            <a:ext cx="1569660" cy="828497"/>
          </a:xfrm>
          <a:prstGeom prst="rect">
            <a:avLst/>
          </a:prstGeom>
          <a:noFill/>
        </p:spPr>
        <p:txBody>
          <a:bodyPr wrap="none" rtlCol="0">
            <a:spAutoFit/>
          </a:bodyPr>
          <a:lstStyle/>
          <a:p>
            <a:pPr>
              <a:lnSpc>
                <a:spcPct val="150000"/>
              </a:lnSpc>
            </a:pPr>
            <a:r>
              <a:rPr lang="zh-CN" altLang="en-US" sz="3600" dirty="0" smtClean="0"/>
              <a:t>小程序</a:t>
            </a:r>
            <a:endParaRPr lang="zh-CN" altLang="en-US" sz="3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377">
                                          <p:stCondLst>
                                            <p:cond delay="0"/>
                                          </p:stCondLst>
                                        </p:cTn>
                                        <p:tgtEl>
                                          <p:spTgt spid="22"/>
                                        </p:tgtEl>
                                      </p:cBhvr>
                                    </p:animEffect>
                                    <p:anim calcmode="lin" valueType="num">
                                      <p:cBhvr>
                                        <p:cTn id="8" dur="1184"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4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432" tmFilter="0, 0; 0.125,0.2665; 0.25,0.4; 0.375,0.465; 0.5,0.5;  0.625,0.535; 0.75,0.6; 0.875,0.7335; 1,1">
                                          <p:stCondLst>
                                            <p:cond delay="432"/>
                                          </p:stCondLst>
                                        </p:cTn>
                                        <p:tgtEl>
                                          <p:spTgt spid="22"/>
                                        </p:tgtEl>
                                        <p:attrNameLst>
                                          <p:attrName>ppt_y</p:attrName>
                                        </p:attrNameLst>
                                      </p:cBhvr>
                                      <p:tavLst>
                                        <p:tav tm="0" fmla="#ppt_y-sin(pi*$)/9">
                                          <p:val>
                                            <p:fltVal val="0"/>
                                          </p:val>
                                        </p:tav>
                                        <p:tav tm="100000">
                                          <p:val>
                                            <p:fltVal val="1"/>
                                          </p:val>
                                        </p:tav>
                                      </p:tavLst>
                                    </p:anim>
                                    <p:anim calcmode="lin" valueType="num">
                                      <p:cBhvr>
                                        <p:cTn id="11" dur="216" tmFilter="0, 0; 0.125,0.2665; 0.25,0.4; 0.375,0.465; 0.5,0.5;  0.625,0.535; 0.75,0.6; 0.875,0.7335; 1,1">
                                          <p:stCondLst>
                                            <p:cond delay="861"/>
                                          </p:stCondLst>
                                        </p:cTn>
                                        <p:tgtEl>
                                          <p:spTgt spid="22"/>
                                        </p:tgtEl>
                                        <p:attrNameLst>
                                          <p:attrName>ppt_y</p:attrName>
                                        </p:attrNameLst>
                                      </p:cBhvr>
                                      <p:tavLst>
                                        <p:tav tm="0" fmla="#ppt_y-sin(pi*$)/27">
                                          <p:val>
                                            <p:fltVal val="0"/>
                                          </p:val>
                                        </p:tav>
                                        <p:tav tm="100000">
                                          <p:val>
                                            <p:fltVal val="1"/>
                                          </p:val>
                                        </p:tav>
                                      </p:tavLst>
                                    </p:anim>
                                    <p:anim calcmode="lin" valueType="num">
                                      <p:cBhvr>
                                        <p:cTn id="12" dur="107" tmFilter="0, 0; 0.125,0.2665; 0.25,0.4; 0.375,0.465; 0.5,0.5;  0.625,0.535; 0.75,0.6; 0.875,0.7335; 1,1">
                                          <p:stCondLst>
                                            <p:cond delay="1076"/>
                                          </p:stCondLst>
                                        </p:cTn>
                                        <p:tgtEl>
                                          <p:spTgt spid="22"/>
                                        </p:tgtEl>
                                        <p:attrNameLst>
                                          <p:attrName>ppt_y</p:attrName>
                                        </p:attrNameLst>
                                      </p:cBhvr>
                                      <p:tavLst>
                                        <p:tav tm="0" fmla="#ppt_y-sin(pi*$)/81">
                                          <p:val>
                                            <p:fltVal val="0"/>
                                          </p:val>
                                        </p:tav>
                                        <p:tav tm="100000">
                                          <p:val>
                                            <p:fltVal val="1"/>
                                          </p:val>
                                        </p:tav>
                                      </p:tavLst>
                                    </p:anim>
                                    <p:animScale>
                                      <p:cBhvr>
                                        <p:cTn id="13" dur="17">
                                          <p:stCondLst>
                                            <p:cond delay="422"/>
                                          </p:stCondLst>
                                        </p:cTn>
                                        <p:tgtEl>
                                          <p:spTgt spid="22"/>
                                        </p:tgtEl>
                                      </p:cBhvr>
                                      <p:to x="100000" y="60000"/>
                                    </p:animScale>
                                    <p:animScale>
                                      <p:cBhvr>
                                        <p:cTn id="14" dur="108" decel="50000">
                                          <p:stCondLst>
                                            <p:cond delay="439"/>
                                          </p:stCondLst>
                                        </p:cTn>
                                        <p:tgtEl>
                                          <p:spTgt spid="22"/>
                                        </p:tgtEl>
                                      </p:cBhvr>
                                      <p:to x="100000" y="100000"/>
                                    </p:animScale>
                                    <p:animScale>
                                      <p:cBhvr>
                                        <p:cTn id="15" dur="17">
                                          <p:stCondLst>
                                            <p:cond delay="853"/>
                                          </p:stCondLst>
                                        </p:cTn>
                                        <p:tgtEl>
                                          <p:spTgt spid="22"/>
                                        </p:tgtEl>
                                      </p:cBhvr>
                                      <p:to x="100000" y="80000"/>
                                    </p:animScale>
                                    <p:animScale>
                                      <p:cBhvr>
                                        <p:cTn id="16" dur="108" decel="50000">
                                          <p:stCondLst>
                                            <p:cond delay="870"/>
                                          </p:stCondLst>
                                        </p:cTn>
                                        <p:tgtEl>
                                          <p:spTgt spid="22"/>
                                        </p:tgtEl>
                                      </p:cBhvr>
                                      <p:to x="100000" y="100000"/>
                                    </p:animScale>
                                    <p:animScale>
                                      <p:cBhvr>
                                        <p:cTn id="17" dur="17">
                                          <p:stCondLst>
                                            <p:cond delay="1067"/>
                                          </p:stCondLst>
                                        </p:cTn>
                                        <p:tgtEl>
                                          <p:spTgt spid="22"/>
                                        </p:tgtEl>
                                      </p:cBhvr>
                                      <p:to x="100000" y="90000"/>
                                    </p:animScale>
                                    <p:animScale>
                                      <p:cBhvr>
                                        <p:cTn id="18" dur="108" decel="50000">
                                          <p:stCondLst>
                                            <p:cond delay="1084"/>
                                          </p:stCondLst>
                                        </p:cTn>
                                        <p:tgtEl>
                                          <p:spTgt spid="22"/>
                                        </p:tgtEl>
                                      </p:cBhvr>
                                      <p:to x="100000" y="100000"/>
                                    </p:animScale>
                                    <p:animScale>
                                      <p:cBhvr>
                                        <p:cTn id="19" dur="17">
                                          <p:stCondLst>
                                            <p:cond delay="1175"/>
                                          </p:stCondLst>
                                        </p:cTn>
                                        <p:tgtEl>
                                          <p:spTgt spid="22"/>
                                        </p:tgtEl>
                                      </p:cBhvr>
                                      <p:to x="100000" y="95000"/>
                                    </p:animScale>
                                    <p:animScale>
                                      <p:cBhvr>
                                        <p:cTn id="20" dur="108" decel="50000">
                                          <p:stCondLst>
                                            <p:cond delay="1192"/>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535998" cy="664862"/>
          </a:xfrm>
          <a:prstGeom prst="rect">
            <a:avLst/>
          </a:prstGeom>
        </p:spPr>
        <p:txBody>
          <a:bodyPr wrap="none">
            <a:spAutoFit/>
          </a:bodyPr>
          <a:lstStyle/>
          <a:p>
            <a:pPr lvl="0">
              <a:lnSpc>
                <a:spcPct val="150000"/>
              </a:lnSpc>
            </a:pPr>
            <a:r>
              <a:rPr lang="en-US" altLang="zh-CN" sz="2800" dirty="0" smtClean="0">
                <a:solidFill>
                  <a:prstClr val="black"/>
                </a:solidFill>
              </a:rPr>
              <a:t>4.</a:t>
            </a:r>
            <a:r>
              <a:rPr lang="zh-CN" altLang="en-US" sz="2800" dirty="0" smtClean="0">
                <a:solidFill>
                  <a:prstClr val="black"/>
                </a:solidFill>
              </a:rPr>
              <a:t>小程序</a:t>
            </a:r>
            <a:endParaRPr lang="en-US" altLang="zh-CN" sz="2800" dirty="0">
              <a:solidFill>
                <a:prstClr val="black"/>
              </a:solidFill>
            </a:endParaRPr>
          </a:p>
        </p:txBody>
      </p:sp>
      <p:pic>
        <p:nvPicPr>
          <p:cNvPr id="21" name="图片 20"/>
          <p:cNvPicPr>
            <a:picLocks noChangeAspect="1"/>
          </p:cNvPicPr>
          <p:nvPr/>
        </p:nvPicPr>
        <p:blipFill>
          <a:blip r:embed="rId1"/>
          <a:stretch>
            <a:fillRect/>
          </a:stretch>
        </p:blipFill>
        <p:spPr>
          <a:xfrm>
            <a:off x="1229549" y="1941951"/>
            <a:ext cx="7191526" cy="3326081"/>
          </a:xfrm>
          <a:prstGeom prst="rect">
            <a:avLst/>
          </a:prstGeom>
        </p:spPr>
      </p:pic>
      <p:sp>
        <p:nvSpPr>
          <p:cNvPr id="23" name="文本框 22"/>
          <p:cNvSpPr txBox="1"/>
          <p:nvPr/>
        </p:nvSpPr>
        <p:spPr>
          <a:xfrm>
            <a:off x="8130808" y="4496012"/>
            <a:ext cx="3262432" cy="461665"/>
          </a:xfrm>
          <a:prstGeom prst="rect">
            <a:avLst/>
          </a:prstGeom>
          <a:noFill/>
        </p:spPr>
        <p:txBody>
          <a:bodyPr wrap="none" rtlCol="0">
            <a:spAutoFit/>
          </a:bodyPr>
          <a:lstStyle/>
          <a:p>
            <a:r>
              <a:rPr lang="zh-CN" altLang="en-US" sz="2400" dirty="0" smtClean="0"/>
              <a:t>今日头条、网易云音乐</a:t>
            </a:r>
            <a:endParaRPr lang="zh-CN" altLang="en-US" sz="2400"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535998" cy="664862"/>
          </a:xfrm>
          <a:prstGeom prst="rect">
            <a:avLst/>
          </a:prstGeom>
        </p:spPr>
        <p:txBody>
          <a:bodyPr wrap="none">
            <a:spAutoFit/>
          </a:bodyPr>
          <a:lstStyle/>
          <a:p>
            <a:pPr lvl="0">
              <a:lnSpc>
                <a:spcPct val="150000"/>
              </a:lnSpc>
            </a:pPr>
            <a:r>
              <a:rPr lang="en-US" altLang="zh-CN" sz="2800" dirty="0" smtClean="0">
                <a:solidFill>
                  <a:prstClr val="black"/>
                </a:solidFill>
              </a:rPr>
              <a:t>4.</a:t>
            </a:r>
            <a:r>
              <a:rPr lang="zh-CN" altLang="en-US" sz="2800" dirty="0" smtClean="0">
                <a:solidFill>
                  <a:prstClr val="black"/>
                </a:solidFill>
              </a:rPr>
              <a:t>小程序</a:t>
            </a:r>
            <a:endParaRPr lang="en-US" altLang="zh-CN" sz="2800" dirty="0">
              <a:solidFill>
                <a:prstClr val="black"/>
              </a:solidFill>
            </a:endParaRPr>
          </a:p>
        </p:txBody>
      </p:sp>
      <p:sp>
        <p:nvSpPr>
          <p:cNvPr id="22" name="文本框 21"/>
          <p:cNvSpPr txBox="1"/>
          <p:nvPr/>
        </p:nvSpPr>
        <p:spPr>
          <a:xfrm>
            <a:off x="1758035" y="1919618"/>
            <a:ext cx="9252132" cy="3970318"/>
          </a:xfrm>
          <a:prstGeom prst="rect">
            <a:avLst/>
          </a:prstGeom>
          <a:noFill/>
        </p:spPr>
        <p:txBody>
          <a:bodyPr wrap="square" rtlCol="0">
            <a:spAutoFit/>
          </a:bodyPr>
          <a:lstStyle/>
          <a:p>
            <a:pPr>
              <a:lnSpc>
                <a:spcPct val="150000"/>
              </a:lnSpc>
            </a:pPr>
            <a:r>
              <a:rPr lang="zh-CN" altLang="en-US" sz="2400" dirty="0" smtClean="0"/>
              <a:t>​</a:t>
            </a:r>
            <a:r>
              <a:rPr lang="en-US" altLang="zh-CN" sz="2400" dirty="0" smtClean="0"/>
              <a:t>- </a:t>
            </a:r>
            <a:r>
              <a:rPr lang="zh-CN" altLang="en-US" sz="2400" dirty="0" smtClean="0"/>
              <a:t>小</a:t>
            </a:r>
            <a:r>
              <a:rPr lang="zh-CN" altLang="en-US" sz="2400" dirty="0"/>
              <a:t>程序并非凭空冒出来的一个概念。当微信中的 </a:t>
            </a:r>
            <a:r>
              <a:rPr lang="en-US" altLang="zh-CN" sz="2400" dirty="0" err="1"/>
              <a:t>WebView</a:t>
            </a:r>
            <a:r>
              <a:rPr lang="en-US" altLang="zh-CN" sz="2400" dirty="0"/>
              <a:t> </a:t>
            </a:r>
            <a:r>
              <a:rPr lang="zh-CN" altLang="en-US" sz="2400" dirty="0"/>
              <a:t>逐渐成为移动 </a:t>
            </a:r>
            <a:r>
              <a:rPr lang="en-US" altLang="zh-CN" sz="2400" dirty="0"/>
              <a:t>Web </a:t>
            </a:r>
            <a:r>
              <a:rPr lang="zh-CN" altLang="en-US" sz="2400" dirty="0"/>
              <a:t>的一个重要入口时，微信就有相关的 </a:t>
            </a:r>
            <a:r>
              <a:rPr lang="en-US" altLang="zh-CN" sz="2400" dirty="0"/>
              <a:t>JS API </a:t>
            </a:r>
            <a:r>
              <a:rPr lang="zh-CN" altLang="en-US" sz="2400" dirty="0"/>
              <a:t>了</a:t>
            </a:r>
            <a:r>
              <a:rPr lang="zh-CN" altLang="en-US" sz="2400" dirty="0" smtClean="0"/>
              <a:t>。</a:t>
            </a:r>
            <a:endParaRPr lang="en-US" altLang="zh-CN" sz="2400" dirty="0"/>
          </a:p>
          <a:p>
            <a:pPr>
              <a:lnSpc>
                <a:spcPct val="150000"/>
              </a:lnSpc>
            </a:pPr>
            <a:r>
              <a:rPr lang="en-US" altLang="zh-CN" sz="2400" dirty="0" smtClean="0"/>
              <a:t>- 2015</a:t>
            </a:r>
            <a:r>
              <a:rPr lang="zh-CN" altLang="en-US" sz="2400" dirty="0"/>
              <a:t>年初，微信发布了一整套网页开发工具包，称之为 </a:t>
            </a:r>
            <a:r>
              <a:rPr lang="en-US" altLang="zh-CN" sz="2400" dirty="0"/>
              <a:t>JS-SDK</a:t>
            </a:r>
            <a:r>
              <a:rPr lang="zh-CN" altLang="en-US" sz="2400" dirty="0"/>
              <a:t>，开放了拍摄、录音、语音识别、二维码、地图、支付、分享、卡券等几十个</a:t>
            </a:r>
            <a:r>
              <a:rPr lang="en-US" altLang="zh-CN" sz="2400" dirty="0"/>
              <a:t>API</a:t>
            </a:r>
            <a:r>
              <a:rPr lang="zh-CN" altLang="en-US" sz="2400" dirty="0"/>
              <a:t>。给所有的 </a:t>
            </a:r>
            <a:r>
              <a:rPr lang="en-US" altLang="zh-CN" sz="2400" dirty="0"/>
              <a:t>Web </a:t>
            </a:r>
            <a:r>
              <a:rPr lang="zh-CN" altLang="en-US" sz="2400" dirty="0"/>
              <a:t>开发者打开了一扇全新的窗户，让所有开发者都可以使用到微信的原生能力，去完成一些之前做不到或者难以做到的事情。</a:t>
            </a:r>
            <a:endParaRPr lang="zh-CN" alt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20937" y="5318857"/>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305040" y="558177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535998" cy="664862"/>
          </a:xfrm>
          <a:prstGeom prst="rect">
            <a:avLst/>
          </a:prstGeom>
        </p:spPr>
        <p:txBody>
          <a:bodyPr wrap="none">
            <a:spAutoFit/>
          </a:bodyPr>
          <a:lstStyle/>
          <a:p>
            <a:pPr lvl="0">
              <a:lnSpc>
                <a:spcPct val="150000"/>
              </a:lnSpc>
            </a:pPr>
            <a:r>
              <a:rPr lang="en-US" altLang="zh-CN" sz="2800" dirty="0">
                <a:solidFill>
                  <a:prstClr val="black"/>
                </a:solidFill>
              </a:rPr>
              <a:t>4.</a:t>
            </a:r>
            <a:r>
              <a:rPr lang="zh-CN" altLang="en-US" sz="2800" dirty="0">
                <a:solidFill>
                  <a:prstClr val="black"/>
                </a:solidFill>
              </a:rPr>
              <a:t>小程序</a:t>
            </a:r>
            <a:endParaRPr lang="en-US" altLang="zh-CN" sz="2800" dirty="0">
              <a:solidFill>
                <a:prstClr val="black"/>
              </a:solidFill>
            </a:endParaRPr>
          </a:p>
        </p:txBody>
      </p:sp>
      <p:sp>
        <p:nvSpPr>
          <p:cNvPr id="22" name="文本框 21"/>
          <p:cNvSpPr txBox="1"/>
          <p:nvPr/>
        </p:nvSpPr>
        <p:spPr>
          <a:xfrm>
            <a:off x="1762977" y="1851492"/>
            <a:ext cx="9252132" cy="4847481"/>
          </a:xfrm>
          <a:prstGeom prst="rect">
            <a:avLst/>
          </a:prstGeom>
          <a:noFill/>
        </p:spPr>
        <p:txBody>
          <a:bodyPr wrap="square" rtlCol="0">
            <a:spAutoFit/>
          </a:bodyPr>
          <a:lstStyle/>
          <a:p>
            <a:pPr>
              <a:lnSpc>
                <a:spcPct val="150000"/>
              </a:lnSpc>
            </a:pPr>
            <a:r>
              <a:rPr lang="zh-CN" altLang="en-US" sz="2200" dirty="0" smtClean="0"/>
              <a:t>​</a:t>
            </a:r>
            <a:r>
              <a:rPr lang="en-US" altLang="zh-CN" sz="2200" dirty="0" smtClean="0"/>
              <a:t>- </a:t>
            </a:r>
            <a:r>
              <a:rPr lang="zh-CN" altLang="en-US" sz="2200" dirty="0" smtClean="0"/>
              <a:t>微</a:t>
            </a:r>
            <a:r>
              <a:rPr lang="zh-CN" altLang="en-US" sz="2200" dirty="0"/>
              <a:t>信面临的问题是如何设计一个比较好的系统，使得所有开发者在微信中都能获得比较好的体验。这个问题是之前的 </a:t>
            </a:r>
            <a:r>
              <a:rPr lang="en-US" altLang="zh-CN" sz="2200" dirty="0"/>
              <a:t>JS-SDK </a:t>
            </a:r>
            <a:r>
              <a:rPr lang="zh-CN" altLang="en-US" sz="2200" dirty="0"/>
              <a:t>所处理不了的，需要一个全新的系统来完成，它需要使得所有的开发者都能做到</a:t>
            </a:r>
            <a:r>
              <a:rPr lang="zh-CN" altLang="en-US" sz="2200" dirty="0" smtClean="0"/>
              <a:t>：</a:t>
            </a:r>
            <a:endParaRPr lang="zh-CN" altLang="en-US" sz="2200" dirty="0"/>
          </a:p>
          <a:p>
            <a:pPr lvl="1">
              <a:lnSpc>
                <a:spcPct val="150000"/>
              </a:lnSpc>
            </a:pPr>
            <a:r>
              <a:rPr lang="en-US" altLang="zh-CN" sz="2000" dirty="0"/>
              <a:t>- </a:t>
            </a:r>
            <a:r>
              <a:rPr lang="zh-CN" altLang="en-US" sz="2000" dirty="0"/>
              <a:t>快速的</a:t>
            </a:r>
            <a:r>
              <a:rPr lang="zh-CN" altLang="en-US" sz="2000" dirty="0" smtClean="0"/>
              <a:t>加载</a:t>
            </a:r>
            <a:endParaRPr lang="zh-CN" altLang="en-US" sz="2000" dirty="0"/>
          </a:p>
          <a:p>
            <a:pPr lvl="1">
              <a:lnSpc>
                <a:spcPct val="150000"/>
              </a:lnSpc>
            </a:pPr>
            <a:r>
              <a:rPr lang="en-US" altLang="zh-CN" sz="2000" dirty="0"/>
              <a:t>- </a:t>
            </a:r>
            <a:r>
              <a:rPr lang="zh-CN" altLang="en-US" sz="2000" dirty="0"/>
              <a:t>更强大的</a:t>
            </a:r>
            <a:r>
              <a:rPr lang="zh-CN" altLang="en-US" sz="2000" dirty="0" smtClean="0"/>
              <a:t>能力</a:t>
            </a:r>
            <a:endParaRPr lang="zh-CN" altLang="en-US" sz="2000" dirty="0"/>
          </a:p>
          <a:p>
            <a:pPr lvl="1">
              <a:lnSpc>
                <a:spcPct val="150000"/>
              </a:lnSpc>
            </a:pPr>
            <a:r>
              <a:rPr lang="en-US" altLang="zh-CN" sz="2000" dirty="0"/>
              <a:t>- </a:t>
            </a:r>
            <a:r>
              <a:rPr lang="zh-CN" altLang="en-US" sz="2000" dirty="0"/>
              <a:t>原生的</a:t>
            </a:r>
            <a:r>
              <a:rPr lang="zh-CN" altLang="en-US" sz="2000" dirty="0" smtClean="0"/>
              <a:t>体验</a:t>
            </a:r>
            <a:endParaRPr lang="zh-CN" altLang="en-US" sz="2000" dirty="0"/>
          </a:p>
          <a:p>
            <a:pPr lvl="1">
              <a:lnSpc>
                <a:spcPct val="150000"/>
              </a:lnSpc>
            </a:pPr>
            <a:r>
              <a:rPr lang="en-US" altLang="zh-CN" sz="2000" dirty="0"/>
              <a:t>- </a:t>
            </a:r>
            <a:r>
              <a:rPr lang="zh-CN" altLang="en-US" sz="2000" dirty="0"/>
              <a:t>易用且安全的微信数据</a:t>
            </a:r>
            <a:r>
              <a:rPr lang="zh-CN" altLang="en-US" sz="2000" dirty="0" smtClean="0"/>
              <a:t>开放</a:t>
            </a:r>
            <a:endParaRPr lang="zh-CN" altLang="en-US" sz="2000" dirty="0"/>
          </a:p>
          <a:p>
            <a:pPr lvl="1">
              <a:lnSpc>
                <a:spcPct val="150000"/>
              </a:lnSpc>
            </a:pPr>
            <a:r>
              <a:rPr lang="en-US" altLang="zh-CN" sz="2000" dirty="0"/>
              <a:t>- </a:t>
            </a:r>
            <a:r>
              <a:rPr lang="zh-CN" altLang="en-US" sz="2000" dirty="0"/>
              <a:t>高效和简单的</a:t>
            </a:r>
            <a:r>
              <a:rPr lang="zh-CN" altLang="en-US" sz="2000" dirty="0" smtClean="0"/>
              <a:t>开发</a:t>
            </a:r>
            <a:endParaRPr lang="zh-CN" altLang="en-US" sz="2000" dirty="0"/>
          </a:p>
          <a:p>
            <a:pPr>
              <a:lnSpc>
                <a:spcPct val="150000"/>
              </a:lnSpc>
            </a:pPr>
            <a:r>
              <a:rPr lang="zh-CN" altLang="en-US" sz="2000" dirty="0"/>
              <a:t>这就是小程序的由来</a:t>
            </a:r>
            <a:r>
              <a:rPr lang="zh-CN" altLang="en-US" sz="2000" dirty="0" smtClean="0"/>
              <a:t>。</a:t>
            </a:r>
            <a:endParaRPr lang="en-US" altLang="zh-CN" sz="2000" dirty="0" smtClean="0"/>
          </a:p>
          <a:p>
            <a:pPr algn="r">
              <a:lnSpc>
                <a:spcPct val="150000"/>
              </a:lnSpc>
            </a:pPr>
            <a:r>
              <a:rPr lang="en-US" altLang="zh-CN" sz="2000" dirty="0" smtClean="0"/>
              <a:t>——</a:t>
            </a:r>
            <a:r>
              <a:rPr lang="zh-CN" altLang="en-US" sz="2000" dirty="0" smtClean="0"/>
              <a:t>微信小程序官方指南</a:t>
            </a:r>
            <a:endParaRPr lang="zh-CN" alt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xEl>
                                              <p:pRg st="7" end="7"/>
                                            </p:txEl>
                                          </p:spTgt>
                                        </p:tgtEl>
                                        <p:attrNameLst>
                                          <p:attrName>style.visibility</p:attrName>
                                        </p:attrNameLst>
                                      </p:cBhvr>
                                      <p:to>
                                        <p:strVal val="visible"/>
                                      </p:to>
                                    </p:set>
                                    <p:animEffect transition="in" filter="fade">
                                      <p:cBhvr>
                                        <p:cTn id="42"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597186" cy="738664"/>
          </a:xfrm>
          <a:prstGeom prst="rect">
            <a:avLst/>
          </a:prstGeom>
        </p:spPr>
        <p:txBody>
          <a:bodyPr wrap="none">
            <a:spAutoFit/>
          </a:bodyPr>
          <a:lstStyle/>
          <a:p>
            <a:pPr>
              <a:lnSpc>
                <a:spcPct val="150000"/>
              </a:lnSpc>
            </a:pPr>
            <a:r>
              <a:rPr lang="en-US" altLang="zh-CN" sz="2800" dirty="0">
                <a:solidFill>
                  <a:prstClr val="black"/>
                </a:solidFill>
              </a:rPr>
              <a:t>4.</a:t>
            </a:r>
            <a:r>
              <a:rPr lang="zh-CN" altLang="en-US" sz="2800" dirty="0">
                <a:solidFill>
                  <a:prstClr val="black"/>
                </a:solidFill>
              </a:rPr>
              <a:t>小</a:t>
            </a:r>
            <a:r>
              <a:rPr lang="zh-CN" altLang="en-US" sz="2800" dirty="0" smtClean="0">
                <a:solidFill>
                  <a:prstClr val="black"/>
                </a:solidFill>
              </a:rPr>
              <a:t>程序</a:t>
            </a:r>
            <a:r>
              <a:rPr lang="en-US" altLang="zh-CN" sz="2800" dirty="0" smtClean="0">
                <a:solidFill>
                  <a:prstClr val="black"/>
                </a:solidFill>
              </a:rPr>
              <a:t> – </a:t>
            </a:r>
            <a:r>
              <a:rPr lang="zh-CN" altLang="en-US" sz="2800" dirty="0">
                <a:solidFill>
                  <a:prstClr val="black"/>
                </a:solidFill>
              </a:rPr>
              <a:t>优点</a:t>
            </a:r>
            <a:endParaRPr lang="en-US" altLang="zh-CN" sz="2800" dirty="0">
              <a:solidFill>
                <a:prstClr val="black"/>
              </a:solidFill>
            </a:endParaRPr>
          </a:p>
        </p:txBody>
      </p:sp>
      <p:sp>
        <p:nvSpPr>
          <p:cNvPr id="22" name="文本框 21"/>
          <p:cNvSpPr txBox="1"/>
          <p:nvPr/>
        </p:nvSpPr>
        <p:spPr>
          <a:xfrm>
            <a:off x="2596499" y="2362856"/>
            <a:ext cx="7276223" cy="2031325"/>
          </a:xfrm>
          <a:prstGeom prst="rect">
            <a:avLst/>
          </a:prstGeom>
          <a:noFill/>
        </p:spPr>
        <p:txBody>
          <a:bodyPr wrap="none" rtlCol="0">
            <a:spAutoFit/>
          </a:bodyPr>
          <a:lstStyle/>
          <a:p>
            <a:pPr marL="514350" indent="-514350">
              <a:lnSpc>
                <a:spcPct val="150000"/>
              </a:lnSpc>
              <a:buFont typeface="+mj-ea"/>
              <a:buAutoNum type="circleNumDbPlain"/>
            </a:pPr>
            <a:r>
              <a:rPr lang="en-US" altLang="zh-CN" sz="2800" dirty="0"/>
              <a:t>JSON</a:t>
            </a:r>
            <a:r>
              <a:rPr lang="zh-CN" altLang="en-US" sz="2800" dirty="0"/>
              <a:t>、</a:t>
            </a:r>
            <a:r>
              <a:rPr lang="en-US" altLang="zh-CN" sz="2800" dirty="0"/>
              <a:t>WXML</a:t>
            </a:r>
            <a:r>
              <a:rPr lang="zh-CN" altLang="en-US" sz="2800" dirty="0"/>
              <a:t>、</a:t>
            </a:r>
            <a:r>
              <a:rPr lang="en-US" altLang="zh-CN" sz="2800" dirty="0"/>
              <a:t>WXSS</a:t>
            </a:r>
            <a:r>
              <a:rPr lang="zh-CN" altLang="en-US" sz="2800" dirty="0"/>
              <a:t>、</a:t>
            </a:r>
            <a:r>
              <a:rPr lang="en-US" altLang="zh-CN" sz="2800" dirty="0"/>
              <a:t>JS </a:t>
            </a:r>
            <a:r>
              <a:rPr lang="zh-CN" altLang="en-US" sz="2800" dirty="0" smtClean="0"/>
              <a:t>，开发成本较低</a:t>
            </a:r>
            <a:r>
              <a:rPr lang="en-US" altLang="zh-CN" sz="2800" dirty="0" smtClean="0"/>
              <a:t> </a:t>
            </a:r>
            <a:endParaRPr lang="en-US" altLang="zh-CN" sz="2800" dirty="0" smtClean="0"/>
          </a:p>
          <a:p>
            <a:pPr marL="514350" indent="-514350">
              <a:lnSpc>
                <a:spcPct val="150000"/>
              </a:lnSpc>
              <a:buFont typeface="+mj-ea"/>
              <a:buAutoNum type="circleNumDbPlain"/>
            </a:pPr>
            <a:r>
              <a:rPr lang="zh-CN" altLang="en-US" sz="2800" dirty="0" smtClean="0"/>
              <a:t>打开速度比</a:t>
            </a:r>
            <a:r>
              <a:rPr lang="en-US" altLang="zh-CN" sz="2800" dirty="0" smtClean="0"/>
              <a:t>H5</a:t>
            </a:r>
            <a:r>
              <a:rPr lang="zh-CN" altLang="en-US" sz="2800" dirty="0" smtClean="0"/>
              <a:t>快，比原生慢</a:t>
            </a:r>
            <a:endParaRPr lang="en-US" altLang="zh-CN" sz="2800" dirty="0" smtClean="0"/>
          </a:p>
          <a:p>
            <a:pPr marL="514350" indent="-514350">
              <a:lnSpc>
                <a:spcPct val="150000"/>
              </a:lnSpc>
              <a:buFont typeface="+mj-ea"/>
              <a:buAutoNum type="circleNumDbPlain"/>
            </a:pPr>
            <a:r>
              <a:rPr lang="zh-CN" altLang="en-US" sz="2800" dirty="0" smtClean="0"/>
              <a:t>可调用本地</a:t>
            </a:r>
            <a:r>
              <a:rPr lang="en-US" altLang="zh-CN" sz="2800" dirty="0" smtClean="0"/>
              <a:t>API</a:t>
            </a:r>
            <a:r>
              <a:rPr lang="zh-CN" altLang="en-US" sz="2800" dirty="0" smtClean="0"/>
              <a:t>，体验较好</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597186" cy="738664"/>
          </a:xfrm>
          <a:prstGeom prst="rect">
            <a:avLst/>
          </a:prstGeom>
        </p:spPr>
        <p:txBody>
          <a:bodyPr wrap="none">
            <a:spAutoFit/>
          </a:bodyPr>
          <a:lstStyle/>
          <a:p>
            <a:pPr>
              <a:lnSpc>
                <a:spcPct val="150000"/>
              </a:lnSpc>
            </a:pPr>
            <a:r>
              <a:rPr lang="en-US" altLang="zh-CN" sz="2800" dirty="0">
                <a:solidFill>
                  <a:prstClr val="black"/>
                </a:solidFill>
              </a:rPr>
              <a:t>4.</a:t>
            </a:r>
            <a:r>
              <a:rPr lang="zh-CN" altLang="en-US" sz="2800" dirty="0">
                <a:solidFill>
                  <a:prstClr val="black"/>
                </a:solidFill>
              </a:rPr>
              <a:t>小</a:t>
            </a:r>
            <a:r>
              <a:rPr lang="zh-CN" altLang="en-US" sz="2800" dirty="0" smtClean="0">
                <a:solidFill>
                  <a:prstClr val="black"/>
                </a:solidFill>
              </a:rPr>
              <a:t>程序</a:t>
            </a:r>
            <a:r>
              <a:rPr lang="en-US" altLang="zh-CN" sz="2800" dirty="0" smtClean="0">
                <a:solidFill>
                  <a:prstClr val="black"/>
                </a:solidFill>
              </a:rPr>
              <a:t> – </a:t>
            </a:r>
            <a:r>
              <a:rPr lang="zh-CN" altLang="en-US" sz="2800" dirty="0" smtClean="0">
                <a:solidFill>
                  <a:prstClr val="black"/>
                </a:solidFill>
              </a:rPr>
              <a:t>缺点</a:t>
            </a:r>
            <a:endParaRPr lang="en-US" altLang="zh-CN" sz="2800" dirty="0">
              <a:solidFill>
                <a:prstClr val="black"/>
              </a:solidFill>
            </a:endParaRPr>
          </a:p>
        </p:txBody>
      </p:sp>
      <p:sp>
        <p:nvSpPr>
          <p:cNvPr id="22" name="文本框 21"/>
          <p:cNvSpPr txBox="1"/>
          <p:nvPr/>
        </p:nvSpPr>
        <p:spPr>
          <a:xfrm>
            <a:off x="2596499" y="2362856"/>
            <a:ext cx="6449201" cy="2677656"/>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无法开发大型小程序</a:t>
            </a:r>
            <a:endParaRPr lang="en-US" altLang="zh-CN" sz="2800" dirty="0" smtClean="0"/>
          </a:p>
          <a:p>
            <a:pPr marL="514350" indent="-514350">
              <a:lnSpc>
                <a:spcPct val="150000"/>
              </a:lnSpc>
              <a:buFont typeface="+mj-ea"/>
              <a:buAutoNum type="circleNumDbPlain"/>
            </a:pPr>
            <a:r>
              <a:rPr lang="zh-CN" altLang="en-US" sz="2800" dirty="0" smtClean="0"/>
              <a:t>小程序技术框架仍不稳定</a:t>
            </a:r>
            <a:endParaRPr lang="en-US" altLang="zh-CN" sz="2800" dirty="0" smtClean="0"/>
          </a:p>
          <a:p>
            <a:pPr marL="514350" indent="-514350">
              <a:lnSpc>
                <a:spcPct val="150000"/>
              </a:lnSpc>
              <a:buFont typeface="+mj-ea"/>
              <a:buAutoNum type="circleNumDbPlain"/>
            </a:pPr>
            <a:r>
              <a:rPr lang="zh-CN" altLang="en-US" sz="2800" dirty="0"/>
              <a:t>微</a:t>
            </a:r>
            <a:r>
              <a:rPr lang="zh-CN" altLang="en-US" sz="2800" dirty="0" smtClean="0"/>
              <a:t>信小程序不能主动向用户发送通知</a:t>
            </a:r>
            <a:endParaRPr lang="en-US" altLang="zh-CN" sz="2800" dirty="0" smtClean="0"/>
          </a:p>
          <a:p>
            <a:pPr marL="514350" indent="-514350">
              <a:lnSpc>
                <a:spcPct val="150000"/>
              </a:lnSpc>
              <a:buFont typeface="+mj-ea"/>
              <a:buAutoNum type="circleNumDbPlain"/>
            </a:pPr>
            <a:r>
              <a:rPr lang="zh-CN" altLang="en-US" sz="2800" dirty="0"/>
              <a:t>受</a:t>
            </a:r>
            <a:r>
              <a:rPr lang="zh-CN" altLang="en-US" sz="2800" dirty="0" smtClean="0"/>
              <a:t>限于小程序平台较大</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3329383" y="2826891"/>
            <a:ext cx="5810456" cy="1217919"/>
            <a:chOff x="5548136" y="2753789"/>
            <a:chExt cx="5810456" cy="1217919"/>
          </a:xfrm>
        </p:grpSpPr>
        <p:sp>
          <p:nvSpPr>
            <p:cNvPr id="70" name="文本框 69"/>
            <p:cNvSpPr txBox="1"/>
            <p:nvPr/>
          </p:nvSpPr>
          <p:spPr>
            <a:xfrm>
              <a:off x="5548136" y="2771379"/>
              <a:ext cx="1207382" cy="1200329"/>
            </a:xfrm>
            <a:prstGeom prst="rect">
              <a:avLst/>
            </a:prstGeom>
            <a:noFill/>
          </p:spPr>
          <p:txBody>
            <a:bodyPr wrap="none" rtlCol="0" anchor="ctr">
              <a:spAutoFit/>
            </a:bodyPr>
            <a:lstStyle/>
            <a:p>
              <a:pPr algn="ctr"/>
              <a:r>
                <a:rPr lang="en-US" altLang="zh-CN" sz="7200" dirty="0" smtClean="0">
                  <a:latin typeface="华文细黑" panose="02010600040101010101" pitchFamily="2" charset="-122"/>
                  <a:ea typeface="华文细黑" panose="02010600040101010101" pitchFamily="2" charset="-122"/>
                </a:rPr>
                <a:t>01</a:t>
              </a:r>
              <a:endParaRPr lang="zh-CN" altLang="en-US" sz="7200" dirty="0">
                <a:latin typeface="华文细黑" panose="02010600040101010101" pitchFamily="2" charset="-122"/>
                <a:ea typeface="华文细黑" panose="02010600040101010101" pitchFamily="2" charset="-122"/>
              </a:endParaRPr>
            </a:p>
          </p:txBody>
        </p:sp>
        <p:grpSp>
          <p:nvGrpSpPr>
            <p:cNvPr id="73" name="组合 72"/>
            <p:cNvGrpSpPr/>
            <p:nvPr/>
          </p:nvGrpSpPr>
          <p:grpSpPr>
            <a:xfrm>
              <a:off x="6917892" y="2753789"/>
              <a:ext cx="4440700" cy="1020065"/>
              <a:chOff x="4494727" y="2895096"/>
              <a:chExt cx="4440700" cy="1020065"/>
            </a:xfrm>
          </p:grpSpPr>
          <p:sp>
            <p:nvSpPr>
              <p:cNvPr id="74" name="文本框 73"/>
              <p:cNvSpPr txBox="1"/>
              <p:nvPr/>
            </p:nvSpPr>
            <p:spPr>
              <a:xfrm>
                <a:off x="4494727" y="2895096"/>
                <a:ext cx="4440700" cy="584775"/>
              </a:xfrm>
              <a:prstGeom prst="rect">
                <a:avLst/>
              </a:prstGeom>
              <a:noFill/>
            </p:spPr>
            <p:txBody>
              <a:bodyPr wrap="square" rtlCol="0" anchor="ctr">
                <a:spAutoFit/>
              </a:bodyPr>
              <a:lstStyle/>
              <a:p>
                <a:r>
                  <a:rPr lang="zh-CN" altLang="en-US" sz="3200" dirty="0">
                    <a:solidFill>
                      <a:srgbClr val="292A24"/>
                    </a:solidFill>
                    <a:latin typeface="Arial" panose="020B0604020202020204" pitchFamily="34" charset="0"/>
                    <a:ea typeface="微软雅黑" panose="020B0503020204020204" pitchFamily="34" charset="-122"/>
                    <a:sym typeface="Arial" panose="020B0604020202020204" pitchFamily="34" charset="0"/>
                  </a:rPr>
                  <a:t>聊聊分享会</a:t>
                </a:r>
                <a:endParaRPr lang="en-US" altLang="zh-CN" sz="3200" dirty="0">
                  <a:solidFill>
                    <a:srgbClr val="292A24"/>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矩形 74"/>
              <p:cNvSpPr/>
              <p:nvPr/>
            </p:nvSpPr>
            <p:spPr>
              <a:xfrm>
                <a:off x="4494727" y="3607384"/>
                <a:ext cx="4404574" cy="307777"/>
              </a:xfrm>
              <a:prstGeom prst="rect">
                <a:avLst/>
              </a:prstGeom>
            </p:spPr>
            <p:txBody>
              <a:bodyPr wrap="square">
                <a:spAutoFit/>
              </a:bodyPr>
              <a:lstStyle/>
              <a:p>
                <a:pPr algn="just"/>
                <a:r>
                  <a:rPr lang="zh-CN" altLang="en-US" sz="1400" dirty="0">
                    <a:solidFill>
                      <a:srgbClr val="3F3F3F"/>
                    </a:solidFill>
                    <a:latin typeface="Calibri Light" panose="020F0302020204030204" pitchFamily="34" charset="0"/>
                  </a:rPr>
                  <a:t>关于分享会，我想和大家聊一聊</a:t>
                </a:r>
                <a:endParaRPr lang="zh-CN" altLang="en-US" sz="1400" b="1" dirty="0">
                  <a:solidFill>
                    <a:srgbClr val="3F3F3F"/>
                  </a:solidFill>
                  <a:latin typeface="Calibri Light" panose="020F0302020204030204" pitchFamily="34" charset="0"/>
                </a:endParaRPr>
              </a:p>
            </p:txBody>
          </p:sp>
          <p:cxnSp>
            <p:nvCxnSpPr>
              <p:cNvPr id="76" name="直接连接符 75"/>
              <p:cNvCxnSpPr/>
              <p:nvPr/>
            </p:nvCxnSpPr>
            <p:spPr>
              <a:xfrm>
                <a:off x="4494727" y="3504543"/>
                <a:ext cx="44045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3329382" y="2826891"/>
            <a:ext cx="9396913" cy="1217919"/>
            <a:chOff x="5548135" y="2753789"/>
            <a:chExt cx="9396913" cy="1217919"/>
          </a:xfrm>
        </p:grpSpPr>
        <p:sp>
          <p:nvSpPr>
            <p:cNvPr id="70" name="文本框 69"/>
            <p:cNvSpPr txBox="1"/>
            <p:nvPr/>
          </p:nvSpPr>
          <p:spPr>
            <a:xfrm>
              <a:off x="5548135" y="2771379"/>
              <a:ext cx="1207383" cy="1200329"/>
            </a:xfrm>
            <a:prstGeom prst="rect">
              <a:avLst/>
            </a:prstGeom>
            <a:noFill/>
          </p:spPr>
          <p:txBody>
            <a:bodyPr wrap="none" rtlCol="0" anchor="ctr">
              <a:spAutoFit/>
            </a:bodyPr>
            <a:lstStyle/>
            <a:p>
              <a:pPr algn="ctr"/>
              <a:r>
                <a:rPr lang="en-US" altLang="zh-CN" sz="7200" dirty="0" smtClean="0">
                  <a:latin typeface="华文细黑" panose="02010600040101010101" pitchFamily="2" charset="-122"/>
                  <a:ea typeface="华文细黑" panose="02010600040101010101" pitchFamily="2" charset="-122"/>
                </a:rPr>
                <a:t>03</a:t>
              </a:r>
              <a:endParaRPr lang="zh-CN" altLang="en-US" sz="7200" dirty="0">
                <a:latin typeface="华文细黑" panose="02010600040101010101" pitchFamily="2" charset="-122"/>
                <a:ea typeface="华文细黑" panose="02010600040101010101" pitchFamily="2" charset="-122"/>
              </a:endParaRPr>
            </a:p>
          </p:txBody>
        </p:sp>
        <p:grpSp>
          <p:nvGrpSpPr>
            <p:cNvPr id="73" name="组合 72"/>
            <p:cNvGrpSpPr/>
            <p:nvPr/>
          </p:nvGrpSpPr>
          <p:grpSpPr>
            <a:xfrm>
              <a:off x="6917891" y="2753789"/>
              <a:ext cx="8027157" cy="1020065"/>
              <a:chOff x="4494726" y="2895096"/>
              <a:chExt cx="8027157" cy="1020065"/>
            </a:xfrm>
          </p:grpSpPr>
          <p:sp>
            <p:nvSpPr>
              <p:cNvPr id="74" name="文本框 73"/>
              <p:cNvSpPr txBox="1"/>
              <p:nvPr/>
            </p:nvSpPr>
            <p:spPr>
              <a:xfrm>
                <a:off x="4494726" y="2895096"/>
                <a:ext cx="8027157" cy="584775"/>
              </a:xfrm>
              <a:prstGeom prst="rect">
                <a:avLst/>
              </a:prstGeom>
              <a:noFill/>
            </p:spPr>
            <p:txBody>
              <a:bodyPr wrap="square" rtlCol="0" anchor="ctr">
                <a:spAutoFit/>
              </a:bodyPr>
              <a:lstStyle/>
              <a:p>
                <a:r>
                  <a:rPr lang="en-US" altLang="zh-CN" sz="3200" dirty="0">
                    <a:solidFill>
                      <a:srgbClr val="292A24"/>
                    </a:solidFill>
                    <a:latin typeface="Arial" panose="020B0604020202020204" pitchFamily="34" charset="0"/>
                    <a:ea typeface="微软雅黑" panose="020B0503020204020204" pitchFamily="34" charset="-122"/>
                    <a:sym typeface="Arial" panose="020B0604020202020204" pitchFamily="34" charset="0"/>
                  </a:rPr>
                  <a:t>Android</a:t>
                </a:r>
                <a:r>
                  <a:rPr lang="zh-CN" altLang="en-US" sz="3200" dirty="0">
                    <a:solidFill>
                      <a:srgbClr val="292A24"/>
                    </a:solidFill>
                    <a:latin typeface="Arial" panose="020B0604020202020204" pitchFamily="34" charset="0"/>
                    <a:ea typeface="微软雅黑" panose="020B0503020204020204" pitchFamily="34" charset="-122"/>
                    <a:sym typeface="Arial" panose="020B0604020202020204" pitchFamily="34" charset="0"/>
                  </a:rPr>
                  <a:t>应用开发</a:t>
                </a:r>
                <a:r>
                  <a:rPr lang="zh-CN" altLang="en-US" sz="3200" dirty="0" smtClean="0">
                    <a:solidFill>
                      <a:srgbClr val="292A24"/>
                    </a:solidFill>
                    <a:latin typeface="Arial" panose="020B0604020202020204" pitchFamily="34" charset="0"/>
                    <a:ea typeface="微软雅黑" panose="020B0503020204020204" pitchFamily="34" charset="-122"/>
                    <a:sym typeface="Arial" panose="020B0604020202020204" pitchFamily="34" charset="0"/>
                  </a:rPr>
                  <a:t>概述</a:t>
                </a:r>
                <a:endParaRPr lang="zh-CN" altLang="en-US" sz="3200" dirty="0">
                  <a:solidFill>
                    <a:srgbClr val="292A24"/>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矩形 74"/>
              <p:cNvSpPr/>
              <p:nvPr/>
            </p:nvSpPr>
            <p:spPr>
              <a:xfrm>
                <a:off x="4494727" y="3607384"/>
                <a:ext cx="4404574" cy="307777"/>
              </a:xfrm>
              <a:prstGeom prst="rect">
                <a:avLst/>
              </a:prstGeom>
            </p:spPr>
            <p:txBody>
              <a:bodyPr wrap="square">
                <a:spAutoFit/>
              </a:bodyPr>
              <a:lstStyle/>
              <a:p>
                <a:pPr algn="just"/>
                <a:r>
                  <a:rPr lang="en-US" altLang="zh-CN" sz="1400" dirty="0">
                    <a:solidFill>
                      <a:srgbClr val="3F3F3F"/>
                    </a:solidFill>
                    <a:latin typeface="Calibri Light" panose="020F0302020204030204" pitchFamily="34" charset="0"/>
                  </a:rPr>
                  <a:t>Android</a:t>
                </a:r>
                <a:r>
                  <a:rPr lang="zh-CN" altLang="en-US" sz="1400" dirty="0">
                    <a:solidFill>
                      <a:srgbClr val="3F3F3F"/>
                    </a:solidFill>
                    <a:latin typeface="Calibri Light" panose="020F0302020204030204" pitchFamily="34" charset="0"/>
                  </a:rPr>
                  <a:t>开发从</a:t>
                </a:r>
                <a:r>
                  <a:rPr lang="en-US" altLang="zh-CN" sz="1400" dirty="0">
                    <a:solidFill>
                      <a:srgbClr val="3F3F3F"/>
                    </a:solidFill>
                    <a:latin typeface="Calibri Light" panose="020F0302020204030204" pitchFamily="34" charset="0"/>
                  </a:rPr>
                  <a:t>0</a:t>
                </a:r>
                <a:r>
                  <a:rPr lang="zh-CN" altLang="en-US" sz="1400" dirty="0">
                    <a:solidFill>
                      <a:srgbClr val="3F3F3F"/>
                    </a:solidFill>
                    <a:latin typeface="Calibri Light" panose="020F0302020204030204" pitchFamily="34" charset="0"/>
                  </a:rPr>
                  <a:t>到</a:t>
                </a:r>
                <a:r>
                  <a:rPr lang="en-US" altLang="zh-CN" sz="1400" dirty="0">
                    <a:solidFill>
                      <a:srgbClr val="3F3F3F"/>
                    </a:solidFill>
                    <a:latin typeface="Calibri Light" panose="020F0302020204030204" pitchFamily="34" charset="0"/>
                  </a:rPr>
                  <a:t>1</a:t>
                </a:r>
                <a:r>
                  <a:rPr lang="zh-CN" altLang="en-US" sz="1400" dirty="0">
                    <a:solidFill>
                      <a:srgbClr val="3F3F3F"/>
                    </a:solidFill>
                    <a:latin typeface="Calibri Light" panose="020F0302020204030204" pitchFamily="34" charset="0"/>
                  </a:rPr>
                  <a:t>的具体流程</a:t>
                </a:r>
                <a:endParaRPr lang="zh-CN" altLang="en-US" sz="1400" dirty="0">
                  <a:solidFill>
                    <a:srgbClr val="3F3F3F"/>
                  </a:solidFill>
                  <a:latin typeface="Calibri Light" panose="020F0302020204030204" pitchFamily="34" charset="0"/>
                </a:endParaRPr>
              </a:p>
            </p:txBody>
          </p:sp>
          <p:cxnSp>
            <p:nvCxnSpPr>
              <p:cNvPr id="76" name="直接连接符 75"/>
              <p:cNvCxnSpPr/>
              <p:nvPr/>
            </p:nvCxnSpPr>
            <p:spPr>
              <a:xfrm>
                <a:off x="4494727" y="3504543"/>
                <a:ext cx="44045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5321540" y="2319562"/>
            <a:ext cx="1826141" cy="584775"/>
          </a:xfrm>
          <a:prstGeom prst="rect">
            <a:avLst/>
          </a:prstGeom>
        </p:spPr>
        <p:txBody>
          <a:bodyPr wrap="none">
            <a:spAutoFit/>
          </a:bodyPr>
          <a:lstStyle/>
          <a:p>
            <a:r>
              <a:rPr lang="zh-CN" altLang="en-US" sz="3200" dirty="0" smtClean="0">
                <a:solidFill>
                  <a:srgbClr val="00B0F0"/>
                </a:solidFill>
                <a:effectLst/>
                <a:latin typeface="微软雅黑 Light" panose="020B0502040204020203" pitchFamily="34" charset="-122"/>
                <a:ea typeface="微软雅黑 Light" panose="020B0502040204020203" pitchFamily="34" charset="-122"/>
                <a:cs typeface="Arial" panose="020B0604020202020204" pitchFamily="34" charset="0"/>
              </a:rPr>
              <a:t>千里千寻</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162438" y="3481123"/>
            <a:ext cx="6144344" cy="646331"/>
          </a:xfrm>
          <a:prstGeom prst="rect">
            <a:avLst/>
          </a:prstGeom>
        </p:spPr>
        <p:txBody>
          <a:bodyPr wrap="square">
            <a:spAutoFit/>
          </a:bodyPr>
          <a:lstStyle/>
          <a:p>
            <a:pPr algn="ctr">
              <a:lnSpc>
                <a:spcPct val="150000"/>
              </a:lnSpc>
            </a:pPr>
            <a:r>
              <a:rPr lang="zh-CN" altLang="en-US" sz="2400" dirty="0"/>
              <a:t>基于</a:t>
            </a:r>
            <a:r>
              <a:rPr lang="en-US" altLang="zh-CN" sz="2400" dirty="0"/>
              <a:t>Android</a:t>
            </a:r>
            <a:r>
              <a:rPr lang="zh-CN" altLang="zh-CN" sz="2400" dirty="0" smtClean="0"/>
              <a:t>的</a:t>
            </a:r>
            <a:r>
              <a:rPr lang="zh-CN" altLang="en-US" sz="2400" dirty="0" smtClean="0"/>
              <a:t>失物招领和寻物启事发布</a:t>
            </a:r>
            <a:r>
              <a:rPr lang="zh-CN" altLang="zh-CN" sz="2400" dirty="0" smtClean="0"/>
              <a:t>平台</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p:nvSpPr>
        <p:spPr>
          <a:xfrm>
            <a:off x="6999399" y="3081013"/>
            <a:ext cx="2097049" cy="400110"/>
          </a:xfrm>
          <a:prstGeom prst="rect">
            <a:avLst/>
          </a:prstGeom>
        </p:spPr>
        <p:txBody>
          <a:bodyPr wrap="none">
            <a:spAutoFit/>
          </a:bodyPr>
          <a:lstStyle/>
          <a:p>
            <a:r>
              <a:rPr lang="en-US" altLang="zh-CN" sz="2000" dirty="0" smtClean="0">
                <a:solidFill>
                  <a:srgbClr val="00B0F0"/>
                </a:solidFill>
                <a:effectLst/>
                <a:latin typeface="微软雅黑 Light" panose="020B0502040204020203" pitchFamily="34" charset="-122"/>
                <a:ea typeface="微软雅黑 Light" panose="020B0502040204020203" pitchFamily="34" charset="-122"/>
                <a:cs typeface="Arial" panose="020B0604020202020204" pitchFamily="34" charset="0"/>
              </a:rPr>
              <a:t>—— </a:t>
            </a:r>
            <a:r>
              <a:rPr lang="zh-CN" altLang="en-US" sz="2000" dirty="0" smtClean="0">
                <a:solidFill>
                  <a:srgbClr val="00B0F0"/>
                </a:solidFill>
                <a:effectLst/>
                <a:latin typeface="微软雅黑 Light" panose="020B0502040204020203" pitchFamily="34" charset="-122"/>
                <a:ea typeface="微软雅黑 Light" panose="020B0502040204020203" pitchFamily="34" charset="-122"/>
                <a:cs typeface="Arial" panose="020B0604020202020204" pitchFamily="34" charset="0"/>
              </a:rPr>
              <a:t>让寻找更快</a:t>
            </a:r>
            <a:endParaRPr lang="zh-CN" altLang="en-US" sz="2000" dirty="0">
              <a:solidFill>
                <a:srgbClr val="00B0F0"/>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89191"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矩形 95"/>
          <p:cNvSpPr/>
          <p:nvPr/>
        </p:nvSpPr>
        <p:spPr>
          <a:xfrm>
            <a:off x="803802" y="1980734"/>
            <a:ext cx="2208369" cy="2935514"/>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97" name="组合 96"/>
          <p:cNvGrpSpPr/>
          <p:nvPr/>
        </p:nvGrpSpPr>
        <p:grpSpPr>
          <a:xfrm>
            <a:off x="1049736" y="2355503"/>
            <a:ext cx="1723549" cy="1644245"/>
            <a:chOff x="1326553" y="2615227"/>
            <a:chExt cx="1648443" cy="1572594"/>
          </a:xfrm>
        </p:grpSpPr>
        <p:sp>
          <p:nvSpPr>
            <p:cNvPr id="98" name="文本框 97"/>
            <p:cNvSpPr txBox="1"/>
            <p:nvPr/>
          </p:nvSpPr>
          <p:spPr>
            <a:xfrm>
              <a:off x="1622137"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01</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100" name="文本框 99"/>
            <p:cNvSpPr txBox="1"/>
            <p:nvPr/>
          </p:nvSpPr>
          <p:spPr>
            <a:xfrm>
              <a:off x="1326553" y="3805146"/>
              <a:ext cx="1648443" cy="38267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用户需求分析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07" name="矩形 106"/>
          <p:cNvSpPr/>
          <p:nvPr/>
        </p:nvSpPr>
        <p:spPr>
          <a:xfrm>
            <a:off x="3572442" y="1980734"/>
            <a:ext cx="2208369" cy="2935514"/>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108" name="组合 107"/>
          <p:cNvGrpSpPr/>
          <p:nvPr/>
        </p:nvGrpSpPr>
        <p:grpSpPr>
          <a:xfrm>
            <a:off x="4074854" y="2355503"/>
            <a:ext cx="1210588" cy="1644245"/>
            <a:chOff x="1571855" y="2615227"/>
            <a:chExt cx="1157835" cy="1572594"/>
          </a:xfrm>
        </p:grpSpPr>
        <p:sp>
          <p:nvSpPr>
            <p:cNvPr id="109" name="文本框 108"/>
            <p:cNvSpPr txBox="1"/>
            <p:nvPr/>
          </p:nvSpPr>
          <p:spPr>
            <a:xfrm>
              <a:off x="1622136"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02</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110" name="文本框 109"/>
            <p:cNvSpPr txBox="1"/>
            <p:nvPr/>
          </p:nvSpPr>
          <p:spPr>
            <a:xfrm>
              <a:off x="1571855" y="3805146"/>
              <a:ext cx="1157835" cy="38267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原型设计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12" name="矩形 111"/>
          <p:cNvSpPr/>
          <p:nvPr/>
        </p:nvSpPr>
        <p:spPr>
          <a:xfrm>
            <a:off x="6384109" y="1980734"/>
            <a:ext cx="2208369" cy="2935514"/>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113" name="组合 112"/>
          <p:cNvGrpSpPr/>
          <p:nvPr/>
        </p:nvGrpSpPr>
        <p:grpSpPr>
          <a:xfrm>
            <a:off x="6758285" y="2355503"/>
            <a:ext cx="1467068" cy="1798132"/>
            <a:chOff x="1449206" y="2615227"/>
            <a:chExt cx="1403138" cy="1719775"/>
          </a:xfrm>
        </p:grpSpPr>
        <p:sp>
          <p:nvSpPr>
            <p:cNvPr id="114" name="文本框 113"/>
            <p:cNvSpPr txBox="1"/>
            <p:nvPr/>
          </p:nvSpPr>
          <p:spPr>
            <a:xfrm>
              <a:off x="1622136"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03</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115" name="文本框 114"/>
            <p:cNvSpPr txBox="1"/>
            <p:nvPr/>
          </p:nvSpPr>
          <p:spPr>
            <a:xfrm>
              <a:off x="1449206" y="3657963"/>
              <a:ext cx="1403138" cy="677039"/>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数据库和服</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务端设计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17" name="矩形 116"/>
          <p:cNvSpPr/>
          <p:nvPr/>
        </p:nvSpPr>
        <p:spPr>
          <a:xfrm>
            <a:off x="9174264" y="1980734"/>
            <a:ext cx="2208369" cy="2935514"/>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118" name="组合 117"/>
          <p:cNvGrpSpPr/>
          <p:nvPr/>
        </p:nvGrpSpPr>
        <p:grpSpPr>
          <a:xfrm>
            <a:off x="9676678" y="2355503"/>
            <a:ext cx="1210588" cy="1644244"/>
            <a:chOff x="1571857" y="2615227"/>
            <a:chExt cx="1157835" cy="1572593"/>
          </a:xfrm>
        </p:grpSpPr>
        <p:sp>
          <p:nvSpPr>
            <p:cNvPr id="119" name="文本框 118"/>
            <p:cNvSpPr txBox="1"/>
            <p:nvPr/>
          </p:nvSpPr>
          <p:spPr>
            <a:xfrm>
              <a:off x="1622136"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04</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120" name="文本框 119"/>
            <p:cNvSpPr txBox="1"/>
            <p:nvPr/>
          </p:nvSpPr>
          <p:spPr>
            <a:xfrm>
              <a:off x="1571857" y="3805146"/>
              <a:ext cx="1157835" cy="382674"/>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开发测试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678041" cy="738664"/>
          </a:xfrm>
          <a:prstGeom prst="rect">
            <a:avLst/>
          </a:prstGeom>
        </p:spPr>
        <p:txBody>
          <a:bodyPr wrap="none">
            <a:spAutoFit/>
          </a:bodyPr>
          <a:lstStyle/>
          <a:p>
            <a:pPr>
              <a:lnSpc>
                <a:spcPct val="150000"/>
              </a:lnSpc>
            </a:pPr>
            <a:r>
              <a:rPr lang="en-US" altLang="zh-CN" sz="2800" dirty="0" smtClean="0">
                <a:solidFill>
                  <a:prstClr val="black"/>
                </a:solidFill>
              </a:rPr>
              <a:t>1.</a:t>
            </a:r>
            <a:r>
              <a:rPr lang="zh-CN" altLang="en-US" sz="2800" dirty="0" smtClean="0">
                <a:solidFill>
                  <a:prstClr val="black"/>
                </a:solidFill>
              </a:rPr>
              <a:t>用户需求分析</a:t>
            </a:r>
            <a:endParaRPr lang="en-US" altLang="zh-CN" sz="2800" dirty="0">
              <a:solidFill>
                <a:prstClr val="black"/>
              </a:solidFill>
            </a:endParaRPr>
          </a:p>
        </p:txBody>
      </p:sp>
      <p:sp>
        <p:nvSpPr>
          <p:cNvPr id="22" name="文本框 21"/>
          <p:cNvSpPr txBox="1"/>
          <p:nvPr/>
        </p:nvSpPr>
        <p:spPr>
          <a:xfrm>
            <a:off x="2624160" y="2724331"/>
            <a:ext cx="7471020" cy="1384995"/>
          </a:xfrm>
          <a:prstGeom prst="rect">
            <a:avLst/>
          </a:prstGeom>
          <a:noFill/>
        </p:spPr>
        <p:txBody>
          <a:bodyPr wrap="square" rtlCol="0">
            <a:spAutoFit/>
          </a:bodyPr>
          <a:lstStyle/>
          <a:p>
            <a:pPr>
              <a:lnSpc>
                <a:spcPct val="150000"/>
              </a:lnSpc>
            </a:pPr>
            <a:r>
              <a:rPr lang="zh-CN" altLang="en-US" sz="2800" dirty="0"/>
              <a:t>用户需求分析是指在系统设计之前和设计、开发过程中对用户需求所作的调查与</a:t>
            </a:r>
            <a:r>
              <a:rPr lang="zh-CN" altLang="en-US" sz="2800" dirty="0" smtClean="0"/>
              <a:t>分析。</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678041" cy="738664"/>
          </a:xfrm>
          <a:prstGeom prst="rect">
            <a:avLst/>
          </a:prstGeom>
        </p:spPr>
        <p:txBody>
          <a:bodyPr wrap="none">
            <a:spAutoFit/>
          </a:bodyPr>
          <a:lstStyle/>
          <a:p>
            <a:pPr>
              <a:lnSpc>
                <a:spcPct val="150000"/>
              </a:lnSpc>
            </a:pPr>
            <a:r>
              <a:rPr lang="en-US" altLang="zh-CN" sz="2800" dirty="0" smtClean="0">
                <a:solidFill>
                  <a:prstClr val="black"/>
                </a:solidFill>
              </a:rPr>
              <a:t>1.</a:t>
            </a:r>
            <a:r>
              <a:rPr lang="zh-CN" altLang="en-US" sz="2800" dirty="0" smtClean="0">
                <a:solidFill>
                  <a:prstClr val="black"/>
                </a:solidFill>
              </a:rPr>
              <a:t>用户需求分析</a:t>
            </a:r>
            <a:endParaRPr lang="en-US" altLang="zh-CN" sz="2800" dirty="0">
              <a:solidFill>
                <a:prstClr val="black"/>
              </a:solidFill>
            </a:endParaRPr>
          </a:p>
        </p:txBody>
      </p:sp>
      <p:sp>
        <p:nvSpPr>
          <p:cNvPr id="22" name="文本框 21"/>
          <p:cNvSpPr txBox="1"/>
          <p:nvPr/>
        </p:nvSpPr>
        <p:spPr>
          <a:xfrm>
            <a:off x="4059899" y="2659815"/>
            <a:ext cx="2858475" cy="138499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发放调查问卷</a:t>
            </a:r>
            <a:endParaRPr lang="en-US" altLang="zh-CN" sz="2800" dirty="0" smtClean="0"/>
          </a:p>
          <a:p>
            <a:pPr marL="514350" indent="-514350">
              <a:lnSpc>
                <a:spcPct val="150000"/>
              </a:lnSpc>
              <a:buFont typeface="+mj-ea"/>
              <a:buAutoNum type="circleNumDbPlain"/>
            </a:pPr>
            <a:r>
              <a:rPr lang="zh-CN" altLang="en-US" sz="2800" dirty="0" smtClean="0"/>
              <a:t>竞品的缺点</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292256" y="1215085"/>
            <a:ext cx="2365058" cy="578941"/>
          </a:xfrm>
          <a:prstGeom prst="rect">
            <a:avLst/>
          </a:prstGeom>
        </p:spPr>
        <p:txBody>
          <a:bodyPr wrap="square">
            <a:spAutoFit/>
          </a:bodyPr>
          <a:lstStyle/>
          <a:p>
            <a:pPr algn="ctr">
              <a:lnSpc>
                <a:spcPct val="150000"/>
              </a:lnSpc>
            </a:pPr>
            <a:r>
              <a:rPr lang="zh-CN" altLang="en-US" sz="2400" dirty="0"/>
              <a:t>线</a:t>
            </a:r>
            <a:r>
              <a:rPr lang="zh-CN" altLang="en-US" sz="2400" dirty="0" smtClean="0"/>
              <a:t>上问卷调查</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graphicFrame>
        <p:nvGraphicFramePr>
          <p:cNvPr id="68" name="图表 67"/>
          <p:cNvGraphicFramePr/>
          <p:nvPr/>
        </p:nvGraphicFramePr>
        <p:xfrm>
          <a:off x="3888889" y="1972638"/>
          <a:ext cx="4427404" cy="369212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292256" y="1215085"/>
            <a:ext cx="2365058" cy="578941"/>
          </a:xfrm>
          <a:prstGeom prst="rect">
            <a:avLst/>
          </a:prstGeom>
        </p:spPr>
        <p:txBody>
          <a:bodyPr wrap="square">
            <a:spAutoFit/>
          </a:bodyPr>
          <a:lstStyle/>
          <a:p>
            <a:pPr algn="ctr">
              <a:lnSpc>
                <a:spcPct val="150000"/>
              </a:lnSpc>
            </a:pPr>
            <a:r>
              <a:rPr lang="zh-CN" altLang="en-US" sz="2400" dirty="0"/>
              <a:t>线</a:t>
            </a:r>
            <a:r>
              <a:rPr lang="zh-CN" altLang="en-US" sz="2400" dirty="0" smtClean="0"/>
              <a:t>上问卷调查</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graphicFrame>
        <p:nvGraphicFramePr>
          <p:cNvPr id="7" name="图表 6"/>
          <p:cNvGraphicFramePr/>
          <p:nvPr/>
        </p:nvGraphicFramePr>
        <p:xfrm>
          <a:off x="2237916" y="1626983"/>
          <a:ext cx="7522670" cy="5015114"/>
        </p:xfrm>
        <a:graphic>
          <a:graphicData uri="http://schemas.openxmlformats.org/drawingml/2006/chart">
            <c:chart xmlns:c="http://schemas.openxmlformats.org/drawingml/2006/chart" xmlns:r="http://schemas.openxmlformats.org/officeDocument/2006/relationships" r:id="rId1"/>
          </a:graphicData>
        </a:graphic>
      </p:graphicFrame>
      <p:sp>
        <p:nvSpPr>
          <p:cNvPr id="21" name="矩形 20"/>
          <p:cNvSpPr/>
          <p:nvPr/>
        </p:nvSpPr>
        <p:spPr>
          <a:xfrm>
            <a:off x="7568411" y="2175821"/>
            <a:ext cx="723275" cy="307777"/>
          </a:xfrm>
          <a:prstGeom prst="rect">
            <a:avLst/>
          </a:prstGeom>
        </p:spPr>
        <p:txBody>
          <a:bodyPr wrap="none">
            <a:spAutoFit/>
          </a:bodyPr>
          <a:lstStyle/>
          <a:p>
            <a:r>
              <a:rPr lang="en-US" altLang="zh-CN" sz="1400" dirty="0">
                <a:solidFill>
                  <a:srgbClr val="000000"/>
                </a:solidFill>
                <a:latin typeface="Roboto"/>
              </a:rPr>
              <a:t>38.61%</a:t>
            </a:r>
            <a:endParaRPr lang="zh-CN" altLang="en-US" sz="1400"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2714525" y="2581594"/>
            <a:ext cx="7300536" cy="2677656"/>
          </a:xfrm>
          <a:prstGeom prst="rect">
            <a:avLst/>
          </a:prstGeom>
        </p:spPr>
        <p:txBody>
          <a:bodyPr wrap="square">
            <a:spAutoFit/>
          </a:bodyPr>
          <a:lstStyle/>
          <a:p>
            <a:pPr marL="514350" indent="-514350">
              <a:lnSpc>
                <a:spcPct val="150000"/>
              </a:lnSpc>
              <a:buFont typeface="+mj-lt"/>
              <a:buAutoNum type="arabicPeriod"/>
            </a:pPr>
            <a:r>
              <a:rPr lang="zh-CN" altLang="en-US" sz="2800" dirty="0" smtClean="0"/>
              <a:t>在校园内丢失过物品的人较多</a:t>
            </a:r>
            <a:endParaRPr lang="en-US" altLang="zh-CN" sz="2800" dirty="0" smtClean="0"/>
          </a:p>
          <a:p>
            <a:pPr marL="514350" indent="-514350">
              <a:lnSpc>
                <a:spcPct val="150000"/>
              </a:lnSpc>
              <a:buFont typeface="+mj-lt"/>
              <a:buAutoNum type="arabicPeriod"/>
            </a:pPr>
            <a:r>
              <a:rPr lang="zh-CN" altLang="en-US" sz="2800" dirty="0" smtClean="0"/>
              <a:t>同学们认为最有效的寻找方式是一个专门的物品丢失和寻找平台</a:t>
            </a:r>
            <a:endParaRPr lang="en-US" altLang="zh-CN" sz="2800" dirty="0" smtClean="0"/>
          </a:p>
          <a:p>
            <a:pPr marL="514350" indent="-514350">
              <a:lnSpc>
                <a:spcPct val="150000"/>
              </a:lnSpc>
              <a:buFont typeface="+mj-lt"/>
              <a:buAutoNum type="arabicPeriod"/>
            </a:pPr>
            <a:r>
              <a:rPr lang="zh-CN" altLang="en-US" sz="2800" dirty="0" smtClean="0"/>
              <a:t>同学们对目前的平台不满意</a:t>
            </a:r>
            <a:endParaRPr lang="zh-CN" altLang="en-US" sz="28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65" name="矩形 64"/>
          <p:cNvSpPr/>
          <p:nvPr/>
        </p:nvSpPr>
        <p:spPr>
          <a:xfrm>
            <a:off x="1292256" y="1215085"/>
            <a:ext cx="1027105" cy="646331"/>
          </a:xfrm>
          <a:prstGeom prst="rect">
            <a:avLst/>
          </a:prstGeom>
        </p:spPr>
        <p:txBody>
          <a:bodyPr wrap="square">
            <a:spAutoFit/>
          </a:bodyPr>
          <a:lstStyle/>
          <a:p>
            <a:pPr algn="ctr">
              <a:lnSpc>
                <a:spcPct val="150000"/>
              </a:lnSpc>
            </a:pPr>
            <a:r>
              <a:rPr lang="zh-CN" altLang="en-US" sz="2400" dirty="0" smtClean="0"/>
              <a:t>总结</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292256" y="1215085"/>
            <a:ext cx="3001454" cy="646331"/>
          </a:xfrm>
          <a:prstGeom prst="rect">
            <a:avLst/>
          </a:prstGeom>
        </p:spPr>
        <p:txBody>
          <a:bodyPr wrap="square">
            <a:spAutoFit/>
          </a:bodyPr>
          <a:lstStyle/>
          <a:p>
            <a:pPr algn="ctr">
              <a:lnSpc>
                <a:spcPct val="150000"/>
              </a:lnSpc>
            </a:pPr>
            <a:r>
              <a:rPr lang="zh-CN" altLang="en-US" sz="2400" dirty="0" smtClean="0"/>
              <a:t>其它寻找平台的缺点</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1677177" y="2093585"/>
            <a:ext cx="9629769" cy="3715155"/>
            <a:chOff x="1903205" y="2093585"/>
            <a:chExt cx="9629769" cy="3715155"/>
          </a:xfrm>
        </p:grpSpPr>
        <p:sp>
          <p:nvSpPr>
            <p:cNvPr id="2" name="矩形 1"/>
            <p:cNvSpPr/>
            <p:nvPr/>
          </p:nvSpPr>
          <p:spPr>
            <a:xfrm>
              <a:off x="2617432" y="2440297"/>
              <a:ext cx="1569660" cy="507831"/>
            </a:xfrm>
            <a:prstGeom prst="rect">
              <a:avLst/>
            </a:prstGeom>
          </p:spPr>
          <p:txBody>
            <a:bodyPr wrap="none">
              <a:spAutoFit/>
            </a:bodyPr>
            <a:lstStyle/>
            <a:p>
              <a:pPr algn="ctr">
                <a:lnSpc>
                  <a:spcPct val="150000"/>
                </a:lnSpc>
              </a:pPr>
              <a:r>
                <a:rPr lang="zh-CN" altLang="en-US" dirty="0" smtClean="0"/>
                <a:t>传播面有点窄</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69" name="矩形 68"/>
            <p:cNvSpPr/>
            <p:nvPr/>
          </p:nvSpPr>
          <p:spPr>
            <a:xfrm>
              <a:off x="7827599" y="2758585"/>
              <a:ext cx="1569660" cy="457241"/>
            </a:xfrm>
            <a:prstGeom prst="rect">
              <a:avLst/>
            </a:prstGeom>
          </p:spPr>
          <p:txBody>
            <a:bodyPr wrap="none">
              <a:spAutoFit/>
            </a:bodyPr>
            <a:lstStyle/>
            <a:p>
              <a:pPr algn="ctr">
                <a:lnSpc>
                  <a:spcPct val="150000"/>
                </a:lnSpc>
              </a:pPr>
              <a:r>
                <a:rPr lang="zh-CN" altLang="en-US" dirty="0" smtClean="0"/>
                <a:t>输入的字太多</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0" name="矩形 69"/>
            <p:cNvSpPr/>
            <p:nvPr/>
          </p:nvSpPr>
          <p:spPr>
            <a:xfrm>
              <a:off x="4395749" y="2211676"/>
              <a:ext cx="1338828" cy="457241"/>
            </a:xfrm>
            <a:prstGeom prst="rect">
              <a:avLst/>
            </a:prstGeom>
          </p:spPr>
          <p:txBody>
            <a:bodyPr wrap="none">
              <a:spAutoFit/>
            </a:bodyPr>
            <a:lstStyle/>
            <a:p>
              <a:pPr algn="ctr">
                <a:lnSpc>
                  <a:spcPct val="150000"/>
                </a:lnSpc>
              </a:pPr>
              <a:r>
                <a:rPr lang="zh-CN" altLang="en-US" dirty="0" smtClean="0"/>
                <a:t>使用不方便</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3" name="矩形 72"/>
            <p:cNvSpPr/>
            <p:nvPr/>
          </p:nvSpPr>
          <p:spPr>
            <a:xfrm>
              <a:off x="2473102" y="4632624"/>
              <a:ext cx="1177499" cy="507831"/>
            </a:xfrm>
            <a:prstGeom prst="rect">
              <a:avLst/>
            </a:prstGeom>
          </p:spPr>
          <p:txBody>
            <a:bodyPr wrap="square">
              <a:spAutoFit/>
            </a:bodyPr>
            <a:lstStyle/>
            <a:p>
              <a:pPr algn="ctr">
                <a:lnSpc>
                  <a:spcPct val="150000"/>
                </a:lnSpc>
              </a:pPr>
              <a:r>
                <a:rPr lang="zh-CN" altLang="en-US" dirty="0" smtClean="0"/>
                <a:t>不能搜索</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4" name="矩形 73"/>
            <p:cNvSpPr/>
            <p:nvPr/>
          </p:nvSpPr>
          <p:spPr>
            <a:xfrm>
              <a:off x="7056815" y="2093585"/>
              <a:ext cx="1980029" cy="553998"/>
            </a:xfrm>
            <a:prstGeom prst="rect">
              <a:avLst/>
            </a:prstGeom>
          </p:spPr>
          <p:txBody>
            <a:bodyPr wrap="none">
              <a:spAutoFit/>
            </a:bodyPr>
            <a:lstStyle/>
            <a:p>
              <a:pPr algn="ctr">
                <a:lnSpc>
                  <a:spcPct val="150000"/>
                </a:lnSpc>
              </a:pPr>
              <a:r>
                <a:rPr lang="zh-CN" altLang="en-US" sz="2000" b="1" dirty="0" smtClean="0"/>
                <a:t>组织语言好痛苦</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5" name="矩形 74"/>
            <p:cNvSpPr/>
            <p:nvPr/>
          </p:nvSpPr>
          <p:spPr>
            <a:xfrm>
              <a:off x="1903205" y="3148532"/>
              <a:ext cx="1733167" cy="553998"/>
            </a:xfrm>
            <a:prstGeom prst="rect">
              <a:avLst/>
            </a:prstGeom>
          </p:spPr>
          <p:txBody>
            <a:bodyPr wrap="none">
              <a:spAutoFit/>
            </a:bodyPr>
            <a:lstStyle/>
            <a:p>
              <a:pPr algn="ctr">
                <a:lnSpc>
                  <a:spcPct val="150000"/>
                </a:lnSpc>
              </a:pPr>
              <a:r>
                <a:rPr lang="zh-CN" altLang="en-US" sz="2000" b="1" dirty="0" smtClean="0"/>
                <a:t>容易影响别人</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6" name="矩形 75"/>
            <p:cNvSpPr/>
            <p:nvPr/>
          </p:nvSpPr>
          <p:spPr>
            <a:xfrm>
              <a:off x="3402351" y="3879250"/>
              <a:ext cx="1135247" cy="460382"/>
            </a:xfrm>
            <a:prstGeom prst="rect">
              <a:avLst/>
            </a:prstGeom>
          </p:spPr>
          <p:txBody>
            <a:bodyPr wrap="none">
              <a:spAutoFit/>
            </a:bodyPr>
            <a:lstStyle/>
            <a:p>
              <a:pPr algn="ctr">
                <a:lnSpc>
                  <a:spcPct val="150000"/>
                </a:lnSpc>
              </a:pPr>
              <a:r>
                <a:rPr lang="zh-CN" altLang="en-US" dirty="0" smtClean="0"/>
                <a:t>体验极差</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8" name="矩形 77"/>
            <p:cNvSpPr/>
            <p:nvPr/>
          </p:nvSpPr>
          <p:spPr>
            <a:xfrm>
              <a:off x="5793936" y="4163065"/>
              <a:ext cx="1338828" cy="507831"/>
            </a:xfrm>
            <a:prstGeom prst="rect">
              <a:avLst/>
            </a:prstGeom>
          </p:spPr>
          <p:txBody>
            <a:bodyPr wrap="none">
              <a:spAutoFit/>
            </a:bodyPr>
            <a:lstStyle/>
            <a:p>
              <a:pPr algn="ctr">
                <a:lnSpc>
                  <a:spcPct val="150000"/>
                </a:lnSpc>
              </a:pPr>
              <a:r>
                <a:rPr lang="zh-CN" altLang="en-US" dirty="0" smtClean="0"/>
                <a:t>沟通不方便</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9" name="矩形 78"/>
            <p:cNvSpPr/>
            <p:nvPr/>
          </p:nvSpPr>
          <p:spPr>
            <a:xfrm>
              <a:off x="7803590" y="4276732"/>
              <a:ext cx="3023585" cy="497829"/>
            </a:xfrm>
            <a:prstGeom prst="rect">
              <a:avLst/>
            </a:prstGeom>
          </p:spPr>
          <p:txBody>
            <a:bodyPr wrap="none">
              <a:spAutoFit/>
            </a:bodyPr>
            <a:lstStyle/>
            <a:p>
              <a:pPr algn="ctr">
                <a:lnSpc>
                  <a:spcPct val="150000"/>
                </a:lnSpc>
              </a:pPr>
              <a:r>
                <a:rPr lang="zh-CN" altLang="en-US" sz="2000" b="1" dirty="0"/>
                <a:t>联系方式每次都得重新输</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80" name="矩形 79"/>
            <p:cNvSpPr/>
            <p:nvPr/>
          </p:nvSpPr>
          <p:spPr>
            <a:xfrm>
              <a:off x="4851860" y="3328774"/>
              <a:ext cx="2765501" cy="553998"/>
            </a:xfrm>
            <a:prstGeom prst="rect">
              <a:avLst/>
            </a:prstGeom>
          </p:spPr>
          <p:txBody>
            <a:bodyPr wrap="none">
              <a:spAutoFit/>
            </a:bodyPr>
            <a:lstStyle/>
            <a:p>
              <a:pPr algn="ctr">
                <a:lnSpc>
                  <a:spcPct val="150000"/>
                </a:lnSpc>
              </a:pPr>
              <a:r>
                <a:rPr lang="zh-CN" altLang="en-US" sz="2000" b="1" dirty="0" smtClean="0"/>
                <a:t>找个东西还得靠人脉吗</a:t>
              </a:r>
              <a:endParaRPr lang="zh-CN" altLang="en-US" sz="2000" b="1" dirty="0">
                <a:latin typeface="微软雅黑 Light" panose="020B0502040204020203" pitchFamily="34" charset="-122"/>
                <a:ea typeface="微软雅黑 Light" panose="020B0502040204020203" pitchFamily="34" charset="-122"/>
              </a:endParaRPr>
            </a:p>
          </p:txBody>
        </p:sp>
        <p:sp>
          <p:nvSpPr>
            <p:cNvPr id="81" name="矩形 80"/>
            <p:cNvSpPr/>
            <p:nvPr/>
          </p:nvSpPr>
          <p:spPr>
            <a:xfrm>
              <a:off x="4095418" y="4788944"/>
              <a:ext cx="1639159" cy="507831"/>
            </a:xfrm>
            <a:prstGeom prst="rect">
              <a:avLst/>
            </a:prstGeom>
          </p:spPr>
          <p:txBody>
            <a:bodyPr wrap="square">
              <a:spAutoFit/>
            </a:bodyPr>
            <a:lstStyle/>
            <a:p>
              <a:pPr algn="ctr">
                <a:lnSpc>
                  <a:spcPct val="150000"/>
                </a:lnSpc>
              </a:pPr>
              <a:r>
                <a:rPr lang="zh-CN" altLang="en-US" dirty="0" smtClean="0"/>
                <a:t>入口太隐蔽了</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8514199" y="3386432"/>
              <a:ext cx="3018775" cy="507831"/>
            </a:xfrm>
            <a:prstGeom prst="rect">
              <a:avLst/>
            </a:prstGeom>
          </p:spPr>
          <p:txBody>
            <a:bodyPr wrap="none">
              <a:spAutoFit/>
            </a:bodyPr>
            <a:lstStyle/>
            <a:p>
              <a:pPr algn="ctr">
                <a:lnSpc>
                  <a:spcPct val="150000"/>
                </a:lnSpc>
              </a:pPr>
              <a:r>
                <a:rPr lang="zh-CN" altLang="en-US" dirty="0"/>
                <a:t>时间地点就</a:t>
              </a:r>
              <a:r>
                <a:rPr lang="zh-CN" altLang="en-US" dirty="0" smtClean="0"/>
                <a:t>不能智能填写吗</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82" name="矩形 81"/>
            <p:cNvSpPr/>
            <p:nvPr/>
          </p:nvSpPr>
          <p:spPr>
            <a:xfrm>
              <a:off x="6046146" y="5300909"/>
              <a:ext cx="3201518" cy="507831"/>
            </a:xfrm>
            <a:prstGeom prst="rect">
              <a:avLst/>
            </a:prstGeom>
          </p:spPr>
          <p:txBody>
            <a:bodyPr wrap="none">
              <a:spAutoFit/>
            </a:bodyPr>
            <a:lstStyle/>
            <a:p>
              <a:pPr algn="ctr">
                <a:lnSpc>
                  <a:spcPct val="150000"/>
                </a:lnSpc>
              </a:pPr>
              <a:r>
                <a:rPr lang="zh-CN" altLang="en-US" dirty="0" smtClean="0"/>
                <a:t>信息一股脑来，没有专门推荐</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678041" cy="738664"/>
          </a:xfrm>
          <a:prstGeom prst="rect">
            <a:avLst/>
          </a:prstGeom>
        </p:spPr>
        <p:txBody>
          <a:bodyPr wrap="none">
            <a:spAutoFit/>
          </a:bodyPr>
          <a:lstStyle/>
          <a:p>
            <a:pPr>
              <a:lnSpc>
                <a:spcPct val="150000"/>
              </a:lnSpc>
            </a:pPr>
            <a:r>
              <a:rPr lang="en-US" altLang="zh-CN" sz="2800" dirty="0" smtClean="0">
                <a:solidFill>
                  <a:prstClr val="black"/>
                </a:solidFill>
              </a:rPr>
              <a:t>1.</a:t>
            </a:r>
            <a:r>
              <a:rPr lang="zh-CN" altLang="en-US" sz="2800" dirty="0" smtClean="0">
                <a:solidFill>
                  <a:prstClr val="black"/>
                </a:solidFill>
              </a:rPr>
              <a:t>用户需求分析</a:t>
            </a:r>
            <a:endParaRPr lang="en-US" altLang="zh-CN" sz="2800" dirty="0">
              <a:solidFill>
                <a:prstClr val="black"/>
              </a:solidFill>
            </a:endParaRPr>
          </a:p>
        </p:txBody>
      </p:sp>
      <p:sp>
        <p:nvSpPr>
          <p:cNvPr id="22" name="文本框 21"/>
          <p:cNvSpPr txBox="1"/>
          <p:nvPr/>
        </p:nvSpPr>
        <p:spPr>
          <a:xfrm>
            <a:off x="3451819" y="2915138"/>
            <a:ext cx="6013783" cy="1384995"/>
          </a:xfrm>
          <a:prstGeom prst="rect">
            <a:avLst/>
          </a:prstGeom>
          <a:noFill/>
        </p:spPr>
        <p:txBody>
          <a:bodyPr wrap="square" rtlCol="0">
            <a:spAutoFit/>
          </a:bodyPr>
          <a:lstStyle/>
          <a:p>
            <a:pPr>
              <a:lnSpc>
                <a:spcPct val="150000"/>
              </a:lnSpc>
            </a:pPr>
            <a:r>
              <a:rPr lang="zh-CN" altLang="en-US" sz="2800" dirty="0" smtClean="0"/>
              <a:t>用户的痛点就是改进的点。</a:t>
            </a:r>
            <a:endParaRPr lang="en-US" altLang="zh-CN" sz="2800" dirty="0" smtClean="0"/>
          </a:p>
          <a:p>
            <a:pPr algn="r">
              <a:lnSpc>
                <a:spcPct val="150000"/>
              </a:lnSpc>
            </a:pPr>
            <a:r>
              <a:rPr lang="en-US" altLang="zh-CN" sz="2800" dirty="0" smtClean="0"/>
              <a:t>——</a:t>
            </a:r>
            <a:r>
              <a:rPr lang="zh-CN" altLang="en-US" sz="2800" dirty="0" smtClean="0"/>
              <a:t>李开复</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4716617" y="2659815"/>
            <a:ext cx="3035988" cy="1384995"/>
          </a:xfrm>
          <a:prstGeom prst="rect">
            <a:avLst/>
          </a:prstGeom>
        </p:spPr>
        <p:txBody>
          <a:bodyPr wrap="square">
            <a:spAutoFit/>
          </a:bodyPr>
          <a:lstStyle/>
          <a:p>
            <a:pPr>
              <a:lnSpc>
                <a:spcPct val="150000"/>
              </a:lnSpc>
            </a:pPr>
            <a:r>
              <a:rPr lang="en-US" altLang="zh-CN" sz="2800" dirty="0" smtClean="0"/>
              <a:t>1.</a:t>
            </a:r>
            <a:r>
              <a:rPr lang="zh-CN" altLang="en-US" sz="2800" dirty="0"/>
              <a:t>分享的内容</a:t>
            </a:r>
            <a:endParaRPr lang="en-US" altLang="zh-CN" sz="2800" dirty="0"/>
          </a:p>
          <a:p>
            <a:pPr>
              <a:lnSpc>
                <a:spcPct val="150000"/>
              </a:lnSpc>
            </a:pPr>
            <a:r>
              <a:rPr lang="en-US" altLang="zh-CN" sz="2800" dirty="0"/>
              <a:t>2.</a:t>
            </a:r>
            <a:r>
              <a:rPr lang="zh-CN" altLang="en-US" sz="2800" dirty="0"/>
              <a:t>分享会的意义</a:t>
            </a:r>
            <a:endParaRPr lang="zh-CN" altLang="en-US" sz="2800" dirty="0"/>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292256" y="1215085"/>
            <a:ext cx="3001454" cy="587853"/>
          </a:xfrm>
          <a:prstGeom prst="rect">
            <a:avLst/>
          </a:prstGeom>
        </p:spPr>
        <p:txBody>
          <a:bodyPr wrap="square">
            <a:spAutoFit/>
          </a:bodyPr>
          <a:lstStyle/>
          <a:p>
            <a:pPr>
              <a:lnSpc>
                <a:spcPct val="150000"/>
              </a:lnSpc>
            </a:pPr>
            <a:r>
              <a:rPr lang="zh-CN" altLang="en-US" sz="2400" dirty="0" smtClean="0"/>
              <a:t>我们的优点</a:t>
            </a:r>
            <a:endParaRPr lang="zh-CN" altLang="en-US" sz="2400" dirty="0">
              <a:solidFill>
                <a:schemeClr val="bg1">
                  <a:lumMod val="65000"/>
                </a:schemeClr>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1548138" y="2093585"/>
            <a:ext cx="9758808" cy="3715155"/>
            <a:chOff x="1774166" y="2093585"/>
            <a:chExt cx="9758808" cy="3715155"/>
          </a:xfrm>
        </p:grpSpPr>
        <p:sp>
          <p:nvSpPr>
            <p:cNvPr id="2" name="矩形 1"/>
            <p:cNvSpPr/>
            <p:nvPr/>
          </p:nvSpPr>
          <p:spPr>
            <a:xfrm>
              <a:off x="2664721" y="2440297"/>
              <a:ext cx="1475083" cy="553998"/>
            </a:xfrm>
            <a:prstGeom prst="rect">
              <a:avLst/>
            </a:prstGeom>
          </p:spPr>
          <p:txBody>
            <a:bodyPr wrap="none">
              <a:spAutoFit/>
            </a:bodyPr>
            <a:lstStyle/>
            <a:p>
              <a:pPr algn="ctr">
                <a:lnSpc>
                  <a:spcPct val="150000"/>
                </a:lnSpc>
              </a:pPr>
              <a:r>
                <a:rPr lang="zh-CN" altLang="en-US" sz="2000" b="1" dirty="0" smtClean="0"/>
                <a:t>优美的界面</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69" name="矩形 68"/>
            <p:cNvSpPr/>
            <p:nvPr/>
          </p:nvSpPr>
          <p:spPr>
            <a:xfrm>
              <a:off x="7827599" y="2758585"/>
              <a:ext cx="1569660" cy="457241"/>
            </a:xfrm>
            <a:prstGeom prst="rect">
              <a:avLst/>
            </a:prstGeom>
          </p:spPr>
          <p:txBody>
            <a:bodyPr wrap="none">
              <a:spAutoFit/>
            </a:bodyPr>
            <a:lstStyle/>
            <a:p>
              <a:pPr algn="ctr">
                <a:lnSpc>
                  <a:spcPct val="150000"/>
                </a:lnSpc>
              </a:pPr>
              <a:r>
                <a:rPr lang="zh-CN" altLang="en-US" dirty="0" smtClean="0"/>
                <a:t>输入的字太多</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0" name="矩形 69"/>
            <p:cNvSpPr/>
            <p:nvPr/>
          </p:nvSpPr>
          <p:spPr>
            <a:xfrm>
              <a:off x="4395750" y="2211676"/>
              <a:ext cx="1338828" cy="457241"/>
            </a:xfrm>
            <a:prstGeom prst="rect">
              <a:avLst/>
            </a:prstGeom>
          </p:spPr>
          <p:txBody>
            <a:bodyPr wrap="none">
              <a:spAutoFit/>
            </a:bodyPr>
            <a:lstStyle/>
            <a:p>
              <a:pPr algn="ctr">
                <a:lnSpc>
                  <a:spcPct val="150000"/>
                </a:lnSpc>
              </a:pPr>
              <a:r>
                <a:rPr lang="zh-CN" altLang="en-US" dirty="0" smtClean="0"/>
                <a:t>人性化操作</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3" name="矩形 72"/>
            <p:cNvSpPr/>
            <p:nvPr/>
          </p:nvSpPr>
          <p:spPr>
            <a:xfrm>
              <a:off x="2473102" y="4632624"/>
              <a:ext cx="1177499" cy="460382"/>
            </a:xfrm>
            <a:prstGeom prst="rect">
              <a:avLst/>
            </a:prstGeom>
          </p:spPr>
          <p:txBody>
            <a:bodyPr wrap="square">
              <a:spAutoFit/>
            </a:bodyPr>
            <a:lstStyle/>
            <a:p>
              <a:pPr algn="ctr">
                <a:lnSpc>
                  <a:spcPct val="150000"/>
                </a:lnSpc>
              </a:pPr>
              <a:r>
                <a:rPr lang="zh-CN" altLang="en-US" dirty="0" smtClean="0"/>
                <a:t>可以搜索</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4" name="矩形 73"/>
            <p:cNvSpPr/>
            <p:nvPr/>
          </p:nvSpPr>
          <p:spPr>
            <a:xfrm>
              <a:off x="6405999" y="2093585"/>
              <a:ext cx="3281668" cy="553998"/>
            </a:xfrm>
            <a:prstGeom prst="rect">
              <a:avLst/>
            </a:prstGeom>
          </p:spPr>
          <p:txBody>
            <a:bodyPr wrap="none">
              <a:spAutoFit/>
            </a:bodyPr>
            <a:lstStyle/>
            <a:p>
              <a:pPr algn="ctr">
                <a:lnSpc>
                  <a:spcPct val="150000"/>
                </a:lnSpc>
              </a:pPr>
              <a:r>
                <a:rPr lang="zh-CN" altLang="en-US" sz="2000" b="1" dirty="0" smtClean="0"/>
                <a:t>终于不用辛苦地组织语言了</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5" name="矩形 74"/>
            <p:cNvSpPr/>
            <p:nvPr/>
          </p:nvSpPr>
          <p:spPr>
            <a:xfrm>
              <a:off x="1774166" y="3148532"/>
              <a:ext cx="1991251" cy="553998"/>
            </a:xfrm>
            <a:prstGeom prst="rect">
              <a:avLst/>
            </a:prstGeom>
          </p:spPr>
          <p:txBody>
            <a:bodyPr wrap="none">
              <a:spAutoFit/>
            </a:bodyPr>
            <a:lstStyle/>
            <a:p>
              <a:pPr algn="ctr">
                <a:lnSpc>
                  <a:spcPct val="150000"/>
                </a:lnSpc>
              </a:pPr>
              <a:r>
                <a:rPr lang="zh-CN" altLang="en-US" sz="2000" b="1" dirty="0" smtClean="0"/>
                <a:t>不再影响别人了</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6" name="矩形 75"/>
            <p:cNvSpPr/>
            <p:nvPr/>
          </p:nvSpPr>
          <p:spPr>
            <a:xfrm>
              <a:off x="3415976" y="3879250"/>
              <a:ext cx="1107996" cy="457241"/>
            </a:xfrm>
            <a:prstGeom prst="rect">
              <a:avLst/>
            </a:prstGeom>
          </p:spPr>
          <p:txBody>
            <a:bodyPr wrap="none">
              <a:spAutoFit/>
            </a:bodyPr>
            <a:lstStyle/>
            <a:p>
              <a:pPr algn="ctr">
                <a:lnSpc>
                  <a:spcPct val="150000"/>
                </a:lnSpc>
              </a:pPr>
              <a:r>
                <a:rPr lang="zh-CN" altLang="en-US" dirty="0" smtClean="0"/>
                <a:t>体验极好</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8" name="矩形 77"/>
            <p:cNvSpPr/>
            <p:nvPr/>
          </p:nvSpPr>
          <p:spPr>
            <a:xfrm>
              <a:off x="5678520" y="4163065"/>
              <a:ext cx="1569660" cy="507831"/>
            </a:xfrm>
            <a:prstGeom prst="rect">
              <a:avLst/>
            </a:prstGeom>
          </p:spPr>
          <p:txBody>
            <a:bodyPr wrap="none">
              <a:spAutoFit/>
            </a:bodyPr>
            <a:lstStyle/>
            <a:p>
              <a:pPr algn="ctr">
                <a:lnSpc>
                  <a:spcPct val="150000"/>
                </a:lnSpc>
              </a:pPr>
              <a:r>
                <a:rPr lang="zh-CN" altLang="en-US" dirty="0" smtClean="0"/>
                <a:t>沟通太方便啦</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79" name="矩形 78"/>
            <p:cNvSpPr/>
            <p:nvPr/>
          </p:nvSpPr>
          <p:spPr>
            <a:xfrm>
              <a:off x="7803594" y="4276732"/>
              <a:ext cx="3023585" cy="553998"/>
            </a:xfrm>
            <a:prstGeom prst="rect">
              <a:avLst/>
            </a:prstGeom>
          </p:spPr>
          <p:txBody>
            <a:bodyPr wrap="none">
              <a:spAutoFit/>
            </a:bodyPr>
            <a:lstStyle/>
            <a:p>
              <a:pPr algn="ctr">
                <a:lnSpc>
                  <a:spcPct val="150000"/>
                </a:lnSpc>
              </a:pPr>
              <a:r>
                <a:rPr lang="zh-CN" altLang="en-US" sz="2000" b="1" dirty="0"/>
                <a:t>联系</a:t>
              </a:r>
              <a:r>
                <a:rPr lang="zh-CN" altLang="en-US" sz="2000" b="1" dirty="0" smtClean="0"/>
                <a:t>方式不用再重新输啦</a:t>
              </a:r>
              <a:endParaRPr lang="zh-CN" altLang="en-US" sz="2000" b="1"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80" name="矩形 79"/>
            <p:cNvSpPr/>
            <p:nvPr/>
          </p:nvSpPr>
          <p:spPr>
            <a:xfrm>
              <a:off x="4593777" y="3328774"/>
              <a:ext cx="3281668" cy="553998"/>
            </a:xfrm>
            <a:prstGeom prst="rect">
              <a:avLst/>
            </a:prstGeom>
          </p:spPr>
          <p:txBody>
            <a:bodyPr wrap="none">
              <a:spAutoFit/>
            </a:bodyPr>
            <a:lstStyle/>
            <a:p>
              <a:pPr algn="ctr">
                <a:lnSpc>
                  <a:spcPct val="150000"/>
                </a:lnSpc>
              </a:pPr>
              <a:r>
                <a:rPr lang="zh-CN" altLang="en-US" sz="2000" b="1" dirty="0" smtClean="0"/>
                <a:t>找个东西不再需要靠人脉啦</a:t>
              </a:r>
              <a:endParaRPr lang="zh-CN" altLang="en-US" sz="2000" b="1" dirty="0">
                <a:latin typeface="微软雅黑 Light" panose="020B0502040204020203" pitchFamily="34" charset="-122"/>
                <a:ea typeface="微软雅黑 Light" panose="020B0502040204020203" pitchFamily="34" charset="-122"/>
              </a:endParaRPr>
            </a:p>
          </p:txBody>
        </p:sp>
        <p:sp>
          <p:nvSpPr>
            <p:cNvPr id="81" name="矩形 80"/>
            <p:cNvSpPr/>
            <p:nvPr/>
          </p:nvSpPr>
          <p:spPr>
            <a:xfrm>
              <a:off x="4095418" y="4788944"/>
              <a:ext cx="1639159" cy="460382"/>
            </a:xfrm>
            <a:prstGeom prst="rect">
              <a:avLst/>
            </a:prstGeom>
          </p:spPr>
          <p:txBody>
            <a:bodyPr wrap="square">
              <a:spAutoFit/>
            </a:bodyPr>
            <a:lstStyle/>
            <a:p>
              <a:pPr algn="ctr">
                <a:lnSpc>
                  <a:spcPct val="150000"/>
                </a:lnSpc>
              </a:pPr>
              <a:r>
                <a:rPr lang="zh-CN" altLang="en-US" dirty="0" smtClean="0"/>
                <a:t>入口直接</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8514199" y="3386432"/>
              <a:ext cx="3018775" cy="507831"/>
            </a:xfrm>
            <a:prstGeom prst="rect">
              <a:avLst/>
            </a:prstGeom>
          </p:spPr>
          <p:txBody>
            <a:bodyPr wrap="none">
              <a:spAutoFit/>
            </a:bodyPr>
            <a:lstStyle/>
            <a:p>
              <a:pPr algn="ctr">
                <a:lnSpc>
                  <a:spcPct val="150000"/>
                </a:lnSpc>
              </a:pPr>
              <a:r>
                <a:rPr lang="zh-CN" altLang="en-US" dirty="0"/>
                <a:t>时间地点就</a:t>
              </a:r>
              <a:r>
                <a:rPr lang="zh-CN" altLang="en-US" dirty="0" smtClean="0"/>
                <a:t>不能智能填写吗</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82" name="矩形 81"/>
            <p:cNvSpPr/>
            <p:nvPr/>
          </p:nvSpPr>
          <p:spPr>
            <a:xfrm>
              <a:off x="6012003" y="5300909"/>
              <a:ext cx="3269806" cy="507831"/>
            </a:xfrm>
            <a:prstGeom prst="rect">
              <a:avLst/>
            </a:prstGeom>
          </p:spPr>
          <p:txBody>
            <a:bodyPr wrap="none">
              <a:spAutoFit/>
            </a:bodyPr>
            <a:lstStyle/>
            <a:p>
              <a:pPr algn="ctr">
                <a:lnSpc>
                  <a:spcPct val="150000"/>
                </a:lnSpc>
              </a:pPr>
              <a:r>
                <a:rPr lang="zh-CN" altLang="en-US" dirty="0" smtClean="0"/>
                <a:t>智能推荐，信息不再一股脑</a:t>
              </a:r>
              <a:r>
                <a:rPr lang="zh-CN" altLang="en-US" dirty="0"/>
                <a:t>来</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895071" cy="738664"/>
          </a:xfrm>
          <a:prstGeom prst="rect">
            <a:avLst/>
          </a:prstGeom>
        </p:spPr>
        <p:txBody>
          <a:bodyPr wrap="none">
            <a:spAutoFit/>
          </a:bodyPr>
          <a:lstStyle/>
          <a:p>
            <a:pPr>
              <a:lnSpc>
                <a:spcPct val="150000"/>
              </a:lnSpc>
            </a:pPr>
            <a:r>
              <a:rPr lang="en-US" altLang="zh-CN" sz="2800" dirty="0" smtClean="0">
                <a:solidFill>
                  <a:prstClr val="black"/>
                </a:solidFill>
              </a:rPr>
              <a:t>2.</a:t>
            </a:r>
            <a:r>
              <a:rPr lang="zh-CN" altLang="en-US" sz="2800" dirty="0" smtClean="0">
                <a:solidFill>
                  <a:prstClr val="black"/>
                </a:solidFill>
              </a:rPr>
              <a:t>原型设计</a:t>
            </a:r>
            <a:endParaRPr lang="en-US" altLang="zh-CN" sz="2800" dirty="0">
              <a:solidFill>
                <a:prstClr val="black"/>
              </a:solidFill>
            </a:endParaRPr>
          </a:p>
        </p:txBody>
      </p:sp>
      <p:sp>
        <p:nvSpPr>
          <p:cNvPr id="22" name="文本框 21"/>
          <p:cNvSpPr txBox="1"/>
          <p:nvPr/>
        </p:nvSpPr>
        <p:spPr>
          <a:xfrm>
            <a:off x="4059899" y="2659815"/>
            <a:ext cx="1781257" cy="1384995"/>
          </a:xfrm>
          <a:prstGeom prst="rect">
            <a:avLst/>
          </a:prstGeom>
          <a:noFill/>
        </p:spPr>
        <p:txBody>
          <a:bodyPr wrap="none" rtlCol="0">
            <a:spAutoFit/>
          </a:bodyPr>
          <a:lstStyle/>
          <a:p>
            <a:pPr marL="514350" indent="-514350">
              <a:lnSpc>
                <a:spcPct val="150000"/>
              </a:lnSpc>
              <a:buFont typeface="+mj-ea"/>
              <a:buAutoNum type="circleNumDbPlain"/>
            </a:pPr>
            <a:r>
              <a:rPr lang="zh-CN" altLang="en-US" sz="2800" dirty="0" smtClean="0"/>
              <a:t>草稿</a:t>
            </a:r>
            <a:endParaRPr lang="en-US" altLang="zh-CN" sz="2800" dirty="0" smtClean="0"/>
          </a:p>
          <a:p>
            <a:pPr marL="514350" indent="-514350">
              <a:lnSpc>
                <a:spcPct val="150000"/>
              </a:lnSpc>
              <a:buFont typeface="+mj-ea"/>
              <a:buAutoNum type="circleNumDbPlain"/>
            </a:pPr>
            <a:r>
              <a:rPr lang="zh-CN" altLang="en-US" sz="2800" dirty="0" smtClean="0"/>
              <a:t>原型图</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9647" t="25723" r="23651" b="3300"/>
          <a:stretch>
            <a:fillRect/>
          </a:stretch>
        </p:blipFill>
        <p:spPr>
          <a:xfrm>
            <a:off x="1777763" y="1421034"/>
            <a:ext cx="2499142" cy="444948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25438" t="7811" r="10832" b="33199"/>
          <a:stretch>
            <a:fillRect/>
          </a:stretch>
        </p:blipFill>
        <p:spPr>
          <a:xfrm>
            <a:off x="4772554" y="1623013"/>
            <a:ext cx="2660073" cy="4045528"/>
          </a:xfrm>
          <a:prstGeom prst="rect">
            <a:avLst/>
          </a:prstGeom>
        </p:spPr>
      </p:pic>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20824" t="10640" r="3031" b="3165"/>
          <a:stretch>
            <a:fillRect/>
          </a:stretch>
        </p:blipFill>
        <p:spPr>
          <a:xfrm>
            <a:off x="7835450" y="1519119"/>
            <a:ext cx="2404403" cy="41815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6484" t="21662"/>
          <a:stretch>
            <a:fillRect/>
          </a:stretch>
        </p:blipFill>
        <p:spPr>
          <a:xfrm>
            <a:off x="1894215" y="1207990"/>
            <a:ext cx="3399807" cy="4914101"/>
          </a:xfrm>
          <a:prstGeom prst="rect">
            <a:avLst/>
          </a:prstGeom>
        </p:spPr>
      </p:pic>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l="25016" t="16785" r="7252" b="2902"/>
          <a:stretch>
            <a:fillRect/>
          </a:stretch>
        </p:blipFill>
        <p:spPr>
          <a:xfrm>
            <a:off x="6530110" y="905608"/>
            <a:ext cx="3431689" cy="55079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011365"/>
            <a:ext cx="12192000" cy="4835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705987" y="3115242"/>
            <a:ext cx="3057247" cy="584775"/>
          </a:xfrm>
          <a:prstGeom prst="rect">
            <a:avLst/>
          </a:prstGeom>
        </p:spPr>
        <p:txBody>
          <a:bodyPr wrap="none">
            <a:spAutoFit/>
          </a:bodyPr>
          <a:lstStyle/>
          <a:p>
            <a:r>
              <a:rPr lang="zh-CN" altLang="en-US" sz="3200" dirty="0" smtClean="0">
                <a:hlinkClick r:id="rId1"/>
              </a:rPr>
              <a:t>墨刀原型图地址</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30200"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登录页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507831"/>
          </a:xfrm>
          <a:prstGeom prst="rect">
            <a:avLst/>
          </a:prstGeom>
        </p:spPr>
        <p:txBody>
          <a:bodyPr wrap="square">
            <a:spAutoFit/>
          </a:bodyPr>
          <a:lstStyle/>
          <a:p>
            <a:pPr>
              <a:lnSpc>
                <a:spcPct val="150000"/>
              </a:lnSpc>
            </a:pPr>
            <a:r>
              <a:rPr lang="zh-CN" altLang="en-US" dirty="0"/>
              <a:t>自带用户体系，同时支持易班登录</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3"/>
            <a:ext cx="3495462" cy="6214156"/>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注册</a:t>
            </a:r>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872739"/>
          </a:xfrm>
          <a:prstGeom prst="rect">
            <a:avLst/>
          </a:prstGeom>
        </p:spPr>
        <p:txBody>
          <a:bodyPr wrap="square">
            <a:spAutoFit/>
          </a:bodyPr>
          <a:lstStyle/>
          <a:p>
            <a:pPr>
              <a:lnSpc>
                <a:spcPct val="150000"/>
              </a:lnSpc>
            </a:pPr>
            <a:r>
              <a:rPr lang="zh-CN" altLang="en-US" dirty="0"/>
              <a:t>完善更多</a:t>
            </a:r>
            <a:r>
              <a:rPr lang="zh-CN" altLang="en-US" dirty="0" smtClean="0"/>
              <a:t>信息</a:t>
            </a:r>
            <a:r>
              <a:rPr lang="zh-CN" altLang="en-US" dirty="0"/>
              <a:t>，提高物品寻找</a:t>
            </a:r>
            <a:r>
              <a:rPr lang="zh-CN" altLang="en-US" dirty="0" smtClean="0"/>
              <a:t>效率，</a:t>
            </a:r>
            <a:r>
              <a:rPr lang="zh-CN" altLang="en-US" dirty="0"/>
              <a:t>避免重复</a:t>
            </a:r>
            <a:r>
              <a:rPr lang="zh-CN" altLang="en-US" dirty="0" smtClean="0"/>
              <a:t>输入</a:t>
            </a:r>
            <a:endParaRPr lang="zh-CN" altLang="en-US"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2" cy="621415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2601994" cy="584775"/>
          </a:xfrm>
          <a:prstGeom prst="rect">
            <a:avLst/>
          </a:prstGeom>
        </p:spPr>
        <p:txBody>
          <a:bodyPr wrap="none">
            <a:spAutoFit/>
          </a:bodyPr>
          <a:lstStyle/>
          <a:p>
            <a:r>
              <a:rPr lang="en-US" altLang="zh-CN"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App</a:t>
            </a:r>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整体框架</a:t>
            </a:r>
            <a:endParaRPr lang="en-US" altLang="zh-CN"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369332"/>
          </a:xfrm>
          <a:prstGeom prst="rect">
            <a:avLst/>
          </a:prstGeom>
        </p:spPr>
        <p:txBody>
          <a:bodyPr wrap="square">
            <a:spAutoFit/>
          </a:bodyPr>
          <a:lstStyle/>
          <a:p>
            <a:r>
              <a:rPr lang="zh-CN" altLang="en-US" dirty="0" smtClean="0"/>
              <a:t>搜索、首页</a:t>
            </a:r>
            <a:r>
              <a:rPr lang="zh-CN" altLang="en-US" dirty="0"/>
              <a:t>、资讯、发布、消息、我</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2" cy="6214154"/>
          </a:xfrm>
          <a:prstGeom prst="rect">
            <a:avLst/>
          </a:prstGeom>
          <a:ln>
            <a:solidFill>
              <a:schemeClr val="accent1"/>
            </a:solidFill>
          </a:ln>
        </p:spPr>
      </p:pic>
      <p:sp>
        <p:nvSpPr>
          <p:cNvPr id="7" name="矩形 6"/>
          <p:cNvSpPr/>
          <p:nvPr/>
        </p:nvSpPr>
        <p:spPr>
          <a:xfrm>
            <a:off x="5790227" y="1377090"/>
            <a:ext cx="3313355" cy="2667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749034" y="3955552"/>
            <a:ext cx="3481200" cy="20982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875631" y="4153681"/>
            <a:ext cx="1152000" cy="19136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2646878"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选择发布类型</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369332"/>
          </a:xfrm>
          <a:prstGeom prst="rect">
            <a:avLst/>
          </a:prstGeom>
        </p:spPr>
        <p:txBody>
          <a:bodyPr wrap="square">
            <a:spAutoFit/>
          </a:bodyPr>
          <a:lstStyle/>
          <a:p>
            <a:r>
              <a:rPr lang="zh-CN" altLang="en-US" dirty="0" smtClean="0"/>
              <a:t>失物招领</a:t>
            </a:r>
            <a:r>
              <a:rPr lang="en-US" altLang="zh-CN" dirty="0" smtClean="0"/>
              <a:t>or</a:t>
            </a:r>
            <a:r>
              <a:rPr lang="zh-CN" altLang="en-US" dirty="0" smtClean="0"/>
              <a:t>寻物启事</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1" cy="621415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254143" cy="738664"/>
          </a:xfrm>
          <a:prstGeom prst="rect">
            <a:avLst/>
          </a:prstGeom>
        </p:spPr>
        <p:txBody>
          <a:bodyPr wrap="none">
            <a:spAutoFit/>
          </a:bodyPr>
          <a:lstStyle/>
          <a:p>
            <a:pPr lvl="0">
              <a:lnSpc>
                <a:spcPct val="150000"/>
              </a:lnSpc>
            </a:pPr>
            <a:r>
              <a:rPr lang="en-US" altLang="zh-CN" sz="2800" dirty="0">
                <a:solidFill>
                  <a:prstClr val="black"/>
                </a:solidFill>
              </a:rPr>
              <a:t>1.</a:t>
            </a:r>
            <a:r>
              <a:rPr lang="zh-CN" altLang="en-US" sz="2800" dirty="0">
                <a:solidFill>
                  <a:prstClr val="black"/>
                </a:solidFill>
              </a:rPr>
              <a:t>分享的内容</a:t>
            </a:r>
            <a:endParaRPr lang="en-US" altLang="zh-CN" sz="2800" dirty="0">
              <a:solidFill>
                <a:prstClr val="black"/>
              </a:solidFill>
            </a:endParaRPr>
          </a:p>
        </p:txBody>
      </p:sp>
      <p:sp>
        <p:nvSpPr>
          <p:cNvPr id="22" name="文本框 21"/>
          <p:cNvSpPr txBox="1"/>
          <p:nvPr/>
        </p:nvSpPr>
        <p:spPr>
          <a:xfrm>
            <a:off x="2030571" y="2758810"/>
            <a:ext cx="8574783" cy="1311193"/>
          </a:xfrm>
          <a:prstGeom prst="rect">
            <a:avLst/>
          </a:prstGeom>
          <a:noFill/>
        </p:spPr>
        <p:txBody>
          <a:bodyPr wrap="none" rtlCol="0">
            <a:spAutoFit/>
          </a:bodyPr>
          <a:lstStyle/>
          <a:p>
            <a:pPr>
              <a:lnSpc>
                <a:spcPct val="150000"/>
              </a:lnSpc>
            </a:pPr>
            <a:r>
              <a:rPr lang="zh-CN" altLang="en-US" sz="2800" dirty="0"/>
              <a:t>红</a:t>
            </a:r>
            <a:r>
              <a:rPr lang="zh-CN" altLang="en-US" sz="2800" dirty="0" smtClean="0"/>
              <a:t>满堂：前端 后台 大数据 物联网 镜像站 安卓 小程序</a:t>
            </a:r>
            <a:endParaRPr lang="en-US" altLang="zh-CN" sz="2800" dirty="0" smtClean="0"/>
          </a:p>
          <a:p>
            <a:pPr>
              <a:lnSpc>
                <a:spcPct val="150000"/>
              </a:lnSpc>
            </a:pPr>
            <a:r>
              <a:rPr lang="zh-CN" altLang="en-US" sz="2800" dirty="0" smtClean="0"/>
              <a:t>其它工作室：图像处理 </a:t>
            </a:r>
            <a:r>
              <a:rPr lang="zh-CN" altLang="en-US" sz="2800" dirty="0"/>
              <a:t>自然语言处理 </a:t>
            </a:r>
            <a:r>
              <a:rPr lang="en-US" altLang="zh-CN" sz="2800" dirty="0"/>
              <a:t>JAVA</a:t>
            </a:r>
            <a:r>
              <a:rPr lang="zh-CN" altLang="en-US" sz="2800" dirty="0"/>
              <a:t>开发</a:t>
            </a:r>
            <a:r>
              <a:rPr lang="en-US" altLang="zh-CN" sz="2800" dirty="0" smtClean="0"/>
              <a:t>…</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smtClean="0"/>
              <a:t>物品名称、物品特征、图片</a:t>
            </a:r>
            <a:r>
              <a:rPr lang="zh-CN" altLang="en-US" dirty="0"/>
              <a:t>、联系</a:t>
            </a:r>
            <a:r>
              <a:rPr lang="zh-CN" altLang="en-US" dirty="0" smtClean="0"/>
              <a:t>方式、更多补充信息、时间</a:t>
            </a:r>
            <a:r>
              <a:rPr lang="zh-CN" altLang="en-US" dirty="0"/>
              <a:t>、</a:t>
            </a:r>
            <a:r>
              <a:rPr lang="zh-CN" altLang="en-US" dirty="0" smtClean="0"/>
              <a:t>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2" cy="6214154"/>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smtClean="0"/>
              <a:t>物品名称、物品特征、图片</a:t>
            </a:r>
            <a:r>
              <a:rPr lang="zh-CN" altLang="en-US" dirty="0"/>
              <a:t>、联系</a:t>
            </a:r>
            <a:r>
              <a:rPr lang="zh-CN" altLang="en-US" dirty="0" smtClean="0"/>
              <a:t>方式、更多补充信息、时间</a:t>
            </a:r>
            <a:r>
              <a:rPr lang="zh-CN" altLang="en-US" dirty="0"/>
              <a:t>、</a:t>
            </a:r>
            <a:r>
              <a:rPr lang="zh-CN" altLang="en-US" dirty="0" smtClean="0"/>
              <a:t>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1" cy="6214154"/>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4"/>
            <a:ext cx="3495461" cy="621415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6"/>
            <a:ext cx="3495459" cy="6214149"/>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6"/>
            <a:ext cx="3495459" cy="6214149"/>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6"/>
            <a:ext cx="3495458" cy="6214149"/>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5"/>
            <a:ext cx="3495460" cy="6214151"/>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5"/>
            <a:ext cx="3495459" cy="6214151"/>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15772"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发布页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6"/>
            <a:ext cx="3495459" cy="6214149"/>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005403" cy="584775"/>
          </a:xfrm>
          <a:prstGeom prst="rect">
            <a:avLst/>
          </a:prstGeom>
        </p:spPr>
        <p:txBody>
          <a:bodyPr wrap="none">
            <a:spAutoFit/>
          </a:bodyPr>
          <a:lstStyle/>
          <a:p>
            <a:r>
              <a:rPr lang="zh-CN" altLang="en-US" sz="3200" dirty="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首页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8"/>
            <a:ext cx="3495457" cy="6214145"/>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254143" cy="738664"/>
          </a:xfrm>
          <a:prstGeom prst="rect">
            <a:avLst/>
          </a:prstGeom>
        </p:spPr>
        <p:txBody>
          <a:bodyPr wrap="none">
            <a:spAutoFit/>
          </a:bodyPr>
          <a:lstStyle/>
          <a:p>
            <a:pPr lvl="0">
              <a:lnSpc>
                <a:spcPct val="150000"/>
              </a:lnSpc>
            </a:pPr>
            <a:r>
              <a:rPr lang="en-US" altLang="zh-CN" sz="2800" dirty="0">
                <a:solidFill>
                  <a:prstClr val="black"/>
                </a:solidFill>
              </a:rPr>
              <a:t>1.</a:t>
            </a:r>
            <a:r>
              <a:rPr lang="zh-CN" altLang="en-US" sz="2800" dirty="0">
                <a:solidFill>
                  <a:prstClr val="black"/>
                </a:solidFill>
              </a:rPr>
              <a:t>分享的内容</a:t>
            </a:r>
            <a:endParaRPr lang="en-US" altLang="zh-CN" sz="2800" dirty="0">
              <a:solidFill>
                <a:prstClr val="black"/>
              </a:solidFill>
            </a:endParaRPr>
          </a:p>
        </p:txBody>
      </p:sp>
      <p:sp>
        <p:nvSpPr>
          <p:cNvPr id="22" name="文本框 21"/>
          <p:cNvSpPr txBox="1"/>
          <p:nvPr/>
        </p:nvSpPr>
        <p:spPr>
          <a:xfrm>
            <a:off x="3194513" y="2787476"/>
            <a:ext cx="6370655" cy="1384995"/>
          </a:xfrm>
          <a:prstGeom prst="rect">
            <a:avLst/>
          </a:prstGeom>
          <a:noFill/>
        </p:spPr>
        <p:txBody>
          <a:bodyPr wrap="none" rtlCol="0">
            <a:spAutoFit/>
          </a:bodyPr>
          <a:lstStyle/>
          <a:p>
            <a:pPr>
              <a:lnSpc>
                <a:spcPct val="150000"/>
              </a:lnSpc>
            </a:pPr>
            <a:r>
              <a:rPr lang="zh-CN" altLang="en-US" sz="2800" dirty="0" smtClean="0"/>
              <a:t>①</a:t>
            </a:r>
            <a:r>
              <a:rPr lang="en-US" altLang="zh-CN" sz="2800" dirty="0"/>
              <a:t> </a:t>
            </a:r>
            <a:r>
              <a:rPr lang="zh-CN" altLang="en-US" sz="2800" dirty="0" smtClean="0"/>
              <a:t>所讲领域的基础知识要说明清楚</a:t>
            </a:r>
            <a:endParaRPr lang="en-US" altLang="zh-CN" sz="2800" dirty="0" smtClean="0"/>
          </a:p>
          <a:p>
            <a:pPr>
              <a:lnSpc>
                <a:spcPct val="150000"/>
              </a:lnSpc>
            </a:pPr>
            <a:r>
              <a:rPr lang="zh-CN" altLang="en-US" sz="2800" dirty="0" smtClean="0"/>
              <a:t>② 讲</a:t>
            </a:r>
            <a:r>
              <a:rPr lang="zh-CN" altLang="en-US" sz="2800" b="1" dirty="0" smtClean="0"/>
              <a:t>可理解性</a:t>
            </a:r>
            <a:r>
              <a:rPr lang="zh-CN" altLang="en-US" sz="2800" dirty="0" smtClean="0"/>
              <a:t>强或者</a:t>
            </a:r>
            <a:r>
              <a:rPr lang="zh-CN" altLang="en-US" sz="2800" b="1" dirty="0" smtClean="0"/>
              <a:t>可操作性</a:t>
            </a:r>
            <a:r>
              <a:rPr lang="zh-CN" altLang="en-US" sz="2800" dirty="0" smtClean="0"/>
              <a:t>强的东西</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005403" cy="584775"/>
          </a:xfrm>
          <a:prstGeom prst="rect">
            <a:avLst/>
          </a:prstGeom>
        </p:spPr>
        <p:txBody>
          <a:bodyPr wrap="none">
            <a:spAutoFit/>
          </a:bodyPr>
          <a:lstStyle/>
          <a:p>
            <a:r>
              <a:rPr lang="zh-CN" altLang="en-US" sz="3200" dirty="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首页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8"/>
            <a:ext cx="3495456" cy="621414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2236510"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让发布更快</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646331"/>
          </a:xfrm>
          <a:prstGeom prst="rect">
            <a:avLst/>
          </a:prstGeom>
        </p:spPr>
        <p:txBody>
          <a:bodyPr wrap="square">
            <a:spAutoFit/>
          </a:bodyPr>
          <a:lstStyle/>
          <a:p>
            <a:r>
              <a:rPr lang="zh-CN" altLang="en-US" dirty="0"/>
              <a:t>物品名称、物品特征、图片、联系方式、更多补充信息、时间、地点</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5"/>
            <a:ext cx="3495459" cy="6214151"/>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30200"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资讯页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369332"/>
          </a:xfrm>
          <a:prstGeom prst="rect">
            <a:avLst/>
          </a:prstGeom>
        </p:spPr>
        <p:txBody>
          <a:bodyPr wrap="square">
            <a:spAutoFit/>
          </a:bodyPr>
          <a:lstStyle/>
          <a:p>
            <a:r>
              <a:rPr lang="zh-CN" altLang="en-US" dirty="0" smtClean="0"/>
              <a:t>宣传好人好事，</a:t>
            </a:r>
            <a:r>
              <a:rPr lang="zh-CN" altLang="en-US" dirty="0"/>
              <a:t>共创美好</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8"/>
            <a:ext cx="3495456" cy="621414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430200"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通知页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369332"/>
          </a:xfrm>
          <a:prstGeom prst="rect">
            <a:avLst/>
          </a:prstGeom>
        </p:spPr>
        <p:txBody>
          <a:bodyPr wrap="square">
            <a:spAutoFit/>
          </a:bodyPr>
          <a:lstStyle/>
          <a:p>
            <a:r>
              <a:rPr lang="zh-CN" altLang="en-US" dirty="0"/>
              <a:t>私信、评论、帮顶，</a:t>
            </a:r>
            <a:r>
              <a:rPr lang="zh-CN" altLang="en-US" dirty="0" smtClean="0"/>
              <a:t>分门别类、功能齐全</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8"/>
            <a:ext cx="3495456" cy="621414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4448877"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4541649"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4154867"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276408"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53799"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842270" y="2381332"/>
            <a:ext cx="1019831" cy="584775"/>
          </a:xfrm>
          <a:prstGeom prst="rect">
            <a:avLst/>
          </a:prstGeom>
        </p:spPr>
        <p:txBody>
          <a:bodyPr wrap="none">
            <a:spAutoFit/>
          </a:bodyPr>
          <a:lstStyle/>
          <a:p>
            <a:r>
              <a:rPr lang="zh-CN" altLang="en-US" sz="32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我页</a:t>
            </a:r>
            <a:endParaRPr lang="zh-CN" altLang="en-US" sz="3200" dirty="0">
              <a:solidFill>
                <a:srgbClr val="00B0F0"/>
              </a:solidFill>
              <a:latin typeface="微软雅黑 Light" panose="020B0502040204020203" pitchFamily="34" charset="-122"/>
              <a:ea typeface="微软雅黑 Light" panose="020B0502040204020203" pitchFamily="34" charset="-122"/>
            </a:endParaRPr>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849358" y="3104305"/>
            <a:ext cx="4387659" cy="369332"/>
          </a:xfrm>
          <a:prstGeom prst="rect">
            <a:avLst/>
          </a:prstGeom>
        </p:spPr>
        <p:txBody>
          <a:bodyPr wrap="square">
            <a:spAutoFit/>
          </a:bodyPr>
          <a:lstStyle/>
          <a:p>
            <a:r>
              <a:rPr lang="zh-CN" altLang="en-US" dirty="0"/>
              <a:t>关于你的，都在这里</a:t>
            </a:r>
            <a:endParaRPr lang="zh-CN" altLang="zh-CN" dirty="0"/>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0399" y="305068"/>
            <a:ext cx="3495456" cy="6214144"/>
          </a:xfrm>
          <a:prstGeom prst="rect">
            <a:avLst/>
          </a:prstGeom>
          <a:ln>
            <a:solidFill>
              <a:schemeClr val="accent1"/>
            </a:solidFill>
          </a:ln>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4094069" cy="738664"/>
          </a:xfrm>
          <a:prstGeom prst="rect">
            <a:avLst/>
          </a:prstGeom>
        </p:spPr>
        <p:txBody>
          <a:bodyPr wrap="none">
            <a:spAutoFit/>
          </a:bodyPr>
          <a:lstStyle/>
          <a:p>
            <a:pPr>
              <a:lnSpc>
                <a:spcPct val="150000"/>
              </a:lnSpc>
            </a:pPr>
            <a:r>
              <a:rPr lang="en-US" altLang="zh-CN" sz="2800" dirty="0" smtClean="0">
                <a:solidFill>
                  <a:prstClr val="black"/>
                </a:solidFill>
              </a:rPr>
              <a:t>3.</a:t>
            </a:r>
            <a:r>
              <a:rPr lang="zh-CN" altLang="en-US" sz="2800" dirty="0" smtClean="0">
                <a:solidFill>
                  <a:prstClr val="black"/>
                </a:solidFill>
              </a:rPr>
              <a:t>数据库设计和后台开发</a:t>
            </a:r>
            <a:endParaRPr lang="en-US" altLang="zh-CN" sz="2800" dirty="0">
              <a:solidFill>
                <a:prstClr val="black"/>
              </a:solidFill>
            </a:endParaRPr>
          </a:p>
        </p:txBody>
      </p:sp>
      <p:sp>
        <p:nvSpPr>
          <p:cNvPr id="2" name="矩形 1"/>
          <p:cNvSpPr/>
          <p:nvPr/>
        </p:nvSpPr>
        <p:spPr>
          <a:xfrm>
            <a:off x="2500449" y="2350506"/>
            <a:ext cx="7204284" cy="3108543"/>
          </a:xfrm>
          <a:prstGeom prst="rect">
            <a:avLst/>
          </a:prstGeom>
        </p:spPr>
        <p:txBody>
          <a:bodyPr wrap="square">
            <a:spAutoFit/>
          </a:bodyPr>
          <a:lstStyle/>
          <a:p>
            <a:pPr marL="342900" indent="-342900">
              <a:buFont typeface="+mj-ea"/>
              <a:buAutoNum type="circleNumDbPlain"/>
            </a:pPr>
            <a:r>
              <a:rPr lang="zh-CN" altLang="en-US" sz="2800" dirty="0"/>
              <a:t>按照需求分析整理出来的</a:t>
            </a:r>
            <a:r>
              <a:rPr lang="zh-CN" altLang="en-US" sz="2800" dirty="0" smtClean="0"/>
              <a:t>功能处理</a:t>
            </a:r>
            <a:r>
              <a:rPr lang="zh-CN" altLang="en-US" sz="2800" dirty="0"/>
              <a:t>情况，建立合理的数据库表结构</a:t>
            </a:r>
            <a:r>
              <a:rPr lang="zh-CN" altLang="en-US" sz="2800" dirty="0" smtClean="0"/>
              <a:t>。</a:t>
            </a:r>
            <a:endParaRPr lang="en-US" altLang="zh-CN" sz="2800" dirty="0"/>
          </a:p>
          <a:p>
            <a:pPr marL="342900" indent="-342900">
              <a:buFont typeface="+mj-ea"/>
              <a:buAutoNum type="circleNumDbPlain"/>
            </a:pPr>
            <a:r>
              <a:rPr lang="zh-CN" altLang="en-US" sz="2800" dirty="0"/>
              <a:t>一款</a:t>
            </a:r>
            <a:r>
              <a:rPr lang="en-US" altLang="zh-CN" sz="2800" dirty="0"/>
              <a:t>APP</a:t>
            </a:r>
            <a:r>
              <a:rPr lang="zh-CN" altLang="en-US" sz="2800" dirty="0"/>
              <a:t>应用的核心处理都是由服务端的程序完成的，客户端的</a:t>
            </a:r>
            <a:r>
              <a:rPr lang="en-US" altLang="zh-CN" sz="2800" dirty="0"/>
              <a:t>APP</a:t>
            </a:r>
            <a:r>
              <a:rPr lang="zh-CN" altLang="en-US" sz="2800" dirty="0"/>
              <a:t>主要是收发数据，由于用户的移动端设备硬件配置和存储容量有限，因此核心数据处理过程均是由服务器端进行运算处理的。</a:t>
            </a:r>
            <a:endParaRPr lang="en-US" altLang="zh-CN"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4094069" cy="738664"/>
          </a:xfrm>
          <a:prstGeom prst="rect">
            <a:avLst/>
          </a:prstGeom>
        </p:spPr>
        <p:txBody>
          <a:bodyPr wrap="none">
            <a:spAutoFit/>
          </a:bodyPr>
          <a:lstStyle/>
          <a:p>
            <a:pPr>
              <a:lnSpc>
                <a:spcPct val="150000"/>
              </a:lnSpc>
            </a:pPr>
            <a:r>
              <a:rPr lang="en-US" altLang="zh-CN" sz="2800" dirty="0" smtClean="0">
                <a:solidFill>
                  <a:prstClr val="black"/>
                </a:solidFill>
              </a:rPr>
              <a:t>3.</a:t>
            </a:r>
            <a:r>
              <a:rPr lang="zh-CN" altLang="en-US" sz="2800" dirty="0" smtClean="0">
                <a:solidFill>
                  <a:prstClr val="black"/>
                </a:solidFill>
              </a:rPr>
              <a:t>数据库设计和后台开发</a:t>
            </a:r>
            <a:endParaRPr lang="en-US" altLang="zh-CN" sz="2800" dirty="0">
              <a:solidFill>
                <a:prstClr val="black"/>
              </a:solidFill>
            </a:endParaRPr>
          </a:p>
        </p:txBody>
      </p:sp>
      <p:sp>
        <p:nvSpPr>
          <p:cNvPr id="4" name="文本框 3"/>
          <p:cNvSpPr txBox="1"/>
          <p:nvPr/>
        </p:nvSpPr>
        <p:spPr>
          <a:xfrm>
            <a:off x="4885523" y="3396009"/>
            <a:ext cx="3148619" cy="523220"/>
          </a:xfrm>
          <a:prstGeom prst="rect">
            <a:avLst/>
          </a:prstGeom>
          <a:noFill/>
        </p:spPr>
        <p:txBody>
          <a:bodyPr wrap="none" rtlCol="0">
            <a:spAutoFit/>
          </a:bodyPr>
          <a:lstStyle/>
          <a:p>
            <a:r>
              <a:rPr lang="zh-CN" altLang="en-US" sz="2800" dirty="0" smtClean="0">
                <a:hlinkClick r:id="rId1" action="ppaction://hlinkfile"/>
              </a:rPr>
              <a:t>数据库设计文档</a:t>
            </a:r>
            <a:r>
              <a:rPr lang="zh-CN" altLang="en-US" sz="2800" dirty="0" smtClean="0"/>
              <a:t> </a:t>
            </a:r>
            <a:r>
              <a:rPr lang="en-US" altLang="zh-CN" sz="2800" dirty="0" smtClean="0"/>
              <a:t>P9</a:t>
            </a:r>
            <a:endParaRPr lang="zh-CN" altLang="en-US" sz="2800" dirty="0"/>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1895071" cy="738664"/>
          </a:xfrm>
          <a:prstGeom prst="rect">
            <a:avLst/>
          </a:prstGeom>
        </p:spPr>
        <p:txBody>
          <a:bodyPr wrap="none">
            <a:spAutoFit/>
          </a:bodyPr>
          <a:lstStyle/>
          <a:p>
            <a:pPr>
              <a:lnSpc>
                <a:spcPct val="150000"/>
              </a:lnSpc>
            </a:pPr>
            <a:r>
              <a:rPr lang="en-US" altLang="zh-CN" sz="2800" dirty="0" smtClean="0">
                <a:solidFill>
                  <a:prstClr val="black"/>
                </a:solidFill>
              </a:rPr>
              <a:t>4.</a:t>
            </a:r>
            <a:r>
              <a:rPr lang="zh-CN" altLang="en-US" sz="2800" dirty="0" smtClean="0">
                <a:solidFill>
                  <a:prstClr val="black"/>
                </a:solidFill>
              </a:rPr>
              <a:t>开发测试</a:t>
            </a:r>
            <a:endParaRPr lang="en-US" altLang="zh-CN" sz="2800" dirty="0">
              <a:solidFill>
                <a:prstClr val="black"/>
              </a:solidFill>
            </a:endParaRPr>
          </a:p>
        </p:txBody>
      </p:sp>
      <p:sp>
        <p:nvSpPr>
          <p:cNvPr id="4" name="文本框 3"/>
          <p:cNvSpPr txBox="1"/>
          <p:nvPr/>
        </p:nvSpPr>
        <p:spPr>
          <a:xfrm>
            <a:off x="2861689" y="2481552"/>
            <a:ext cx="8275419" cy="2031325"/>
          </a:xfrm>
          <a:prstGeom prst="rect">
            <a:avLst/>
          </a:prstGeom>
          <a:noFill/>
        </p:spPr>
        <p:txBody>
          <a:bodyPr wrap="square" rtlCol="0">
            <a:spAutoFit/>
          </a:bodyPr>
          <a:lstStyle/>
          <a:p>
            <a:pPr marL="457200" indent="-457200">
              <a:lnSpc>
                <a:spcPct val="150000"/>
              </a:lnSpc>
              <a:buFontTx/>
              <a:buChar char="-"/>
            </a:pPr>
            <a:r>
              <a:rPr lang="zh-CN" altLang="en-US" sz="2800" dirty="0" smtClean="0"/>
              <a:t>按照</a:t>
            </a:r>
            <a:r>
              <a:rPr lang="en-US" altLang="zh-CN" sz="2800" dirty="0"/>
              <a:t>APP</a:t>
            </a:r>
            <a:r>
              <a:rPr lang="zh-CN" altLang="en-US" sz="2800" dirty="0"/>
              <a:t>效果图进行</a:t>
            </a:r>
            <a:r>
              <a:rPr lang="zh-CN" altLang="en-US" sz="2800" dirty="0" smtClean="0"/>
              <a:t>客户端界面开发。</a:t>
            </a:r>
            <a:endParaRPr lang="en-US" altLang="zh-CN" sz="2800" dirty="0"/>
          </a:p>
          <a:p>
            <a:pPr marL="457200" indent="-457200">
              <a:lnSpc>
                <a:spcPct val="150000"/>
              </a:lnSpc>
              <a:buFontTx/>
              <a:buChar char="-"/>
            </a:pPr>
            <a:r>
              <a:rPr lang="zh-CN" altLang="en-US" sz="2800" dirty="0" smtClean="0"/>
              <a:t>调用服务端接口实现数据交互功能</a:t>
            </a:r>
            <a:endParaRPr lang="en-US" altLang="zh-CN" sz="2800" dirty="0"/>
          </a:p>
          <a:p>
            <a:pPr marL="457200" indent="-457200">
              <a:lnSpc>
                <a:spcPct val="150000"/>
              </a:lnSpc>
              <a:buFontTx/>
              <a:buChar char="-"/>
            </a:pPr>
            <a:r>
              <a:rPr lang="zh-CN" altLang="en-US" sz="2800" dirty="0" smtClean="0"/>
              <a:t>开发完成后进行测试</a:t>
            </a:r>
            <a:endParaRPr lang="zh-CN" altLang="en-US" sz="3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a:off x="5409365" y="4613802"/>
            <a:ext cx="2761543" cy="1681087"/>
          </a:xfrm>
          <a:prstGeom prst="rtTriangle">
            <a:avLst/>
          </a:prstGeom>
          <a:solidFill>
            <a:srgbClr val="87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913718" y="4613802"/>
            <a:ext cx="3501844" cy="1681087"/>
          </a:xfrm>
          <a:prstGeom prst="rtTriangle">
            <a:avLst/>
          </a:prstGeom>
          <a:solidFill>
            <a:srgbClr val="A1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7"/>
          <p:cNvSpPr/>
          <p:nvPr/>
        </p:nvSpPr>
        <p:spPr>
          <a:xfrm>
            <a:off x="5409026" y="4613802"/>
            <a:ext cx="440717" cy="448594"/>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7"/>
          <p:cNvSpPr/>
          <p:nvPr/>
        </p:nvSpPr>
        <p:spPr>
          <a:xfrm flipH="1">
            <a:off x="4843010" y="4613802"/>
            <a:ext cx="566353" cy="415703"/>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a:off x="7742384" y="5209491"/>
            <a:ext cx="3460819" cy="1681087"/>
          </a:xfrm>
          <a:prstGeom prst="rtTriangle">
            <a:avLst/>
          </a:prstGeom>
          <a:solidFill>
            <a:srgbClr val="AF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H="1">
            <a:off x="4168522" y="5209491"/>
            <a:ext cx="3573862" cy="1681087"/>
          </a:xfrm>
          <a:prstGeom prst="rtTriangle">
            <a:avLst/>
          </a:prstGeom>
          <a:solidFill>
            <a:srgbClr val="C1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nvSpPr>
        <p:spPr>
          <a:xfrm>
            <a:off x="7743479" y="5201776"/>
            <a:ext cx="546705" cy="448595"/>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D4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nvSpPr>
        <p:spPr>
          <a:xfrm flipH="1">
            <a:off x="7177464" y="5201776"/>
            <a:ext cx="566353" cy="415704"/>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FD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a:off x="2767100" y="5220455"/>
            <a:ext cx="4918053" cy="1681087"/>
          </a:xfrm>
          <a:prstGeom prst="rtTriangl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flipH="1">
            <a:off x="0" y="5220455"/>
            <a:ext cx="2767100" cy="1681087"/>
          </a:xfrm>
          <a:prstGeom prst="rtTriangle">
            <a:avLst/>
          </a:prstGeom>
          <a:solidFill>
            <a:srgbClr val="B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7"/>
          <p:cNvSpPr/>
          <p:nvPr/>
        </p:nvSpPr>
        <p:spPr>
          <a:xfrm>
            <a:off x="2758456" y="5213146"/>
            <a:ext cx="1177653" cy="670934"/>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165791">
                <a:moveTo>
                  <a:pt x="0" y="1008743"/>
                </a:moveTo>
                <a:lnTo>
                  <a:pt x="9525" y="0"/>
                </a:lnTo>
                <a:lnTo>
                  <a:pt x="869950" y="351971"/>
                </a:lnTo>
                <a:lnTo>
                  <a:pt x="1730375" y="703943"/>
                </a:lnTo>
                <a:cubicBezTo>
                  <a:pt x="1338792" y="875393"/>
                  <a:pt x="947208" y="684893"/>
                  <a:pt x="593725" y="1161143"/>
                </a:cubicBezTo>
                <a:cubicBezTo>
                  <a:pt x="373592" y="1192893"/>
                  <a:pt x="182033" y="1053193"/>
                  <a:pt x="0" y="1008743"/>
                </a:cubicBezTo>
                <a:close/>
              </a:path>
            </a:pathLst>
          </a:cu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7"/>
          <p:cNvSpPr/>
          <p:nvPr/>
        </p:nvSpPr>
        <p:spPr>
          <a:xfrm flipH="1">
            <a:off x="2096717" y="5220455"/>
            <a:ext cx="670382" cy="619626"/>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30375" h="1076641">
                <a:moveTo>
                  <a:pt x="0" y="1008743"/>
                </a:moveTo>
                <a:lnTo>
                  <a:pt x="9525" y="0"/>
                </a:lnTo>
                <a:lnTo>
                  <a:pt x="869950" y="351971"/>
                </a:lnTo>
                <a:lnTo>
                  <a:pt x="1730375" y="703943"/>
                </a:lnTo>
                <a:cubicBezTo>
                  <a:pt x="1338792" y="875393"/>
                  <a:pt x="1531210" y="589643"/>
                  <a:pt x="1177727" y="1065893"/>
                </a:cubicBezTo>
                <a:cubicBezTo>
                  <a:pt x="957594" y="1097643"/>
                  <a:pt x="182033" y="1053193"/>
                  <a:pt x="0" y="1008743"/>
                </a:cubicBezTo>
                <a:close/>
              </a:path>
            </a:pathLst>
          </a:custGeom>
          <a:solidFill>
            <a:srgbClr val="EF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a:off x="9729412" y="5519304"/>
            <a:ext cx="2462588" cy="1378990"/>
          </a:xfrm>
          <a:prstGeom prst="rtTriangle">
            <a:avLst/>
          </a:prstGeom>
          <a:solidFill>
            <a:srgbClr val="6FC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flipH="1">
            <a:off x="7672188" y="5519304"/>
            <a:ext cx="2057224" cy="1378990"/>
          </a:xfrm>
          <a:prstGeom prst="rtTriangle">
            <a:avLst/>
          </a:prstGeom>
          <a:solidFill>
            <a:srgbClr val="85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7"/>
          <p:cNvSpPr/>
          <p:nvPr/>
        </p:nvSpPr>
        <p:spPr>
          <a:xfrm>
            <a:off x="9729412" y="5519304"/>
            <a:ext cx="803409" cy="497025"/>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82402"/>
              <a:gd name="connsiteY0-156" fmla="*/ 1008743 h 1165791"/>
              <a:gd name="connsiteX1-157" fmla="*/ 9525 w 1782402"/>
              <a:gd name="connsiteY1-158" fmla="*/ 0 h 1165791"/>
              <a:gd name="connsiteX2-159" fmla="*/ 869950 w 1782402"/>
              <a:gd name="connsiteY2-160" fmla="*/ 351971 h 1165791"/>
              <a:gd name="connsiteX3-161" fmla="*/ 1782402 w 1782402"/>
              <a:gd name="connsiteY3-162" fmla="*/ 1050789 h 1165791"/>
              <a:gd name="connsiteX4-163" fmla="*/ 593725 w 1782402"/>
              <a:gd name="connsiteY4-164" fmla="*/ 1161143 h 1165791"/>
              <a:gd name="connsiteX5-165" fmla="*/ 0 w 1782402"/>
              <a:gd name="connsiteY5-166" fmla="*/ 1008743 h 1165791"/>
              <a:gd name="connsiteX0-167" fmla="*/ 0 w 1782402"/>
              <a:gd name="connsiteY0-168" fmla="*/ 1008743 h 1165791"/>
              <a:gd name="connsiteX1-169" fmla="*/ 9525 w 1782402"/>
              <a:gd name="connsiteY1-170" fmla="*/ 0 h 1165791"/>
              <a:gd name="connsiteX2-171" fmla="*/ 783239 w 1782402"/>
              <a:gd name="connsiteY2-172" fmla="*/ 386655 h 1165791"/>
              <a:gd name="connsiteX3-173" fmla="*/ 1782402 w 1782402"/>
              <a:gd name="connsiteY3-174" fmla="*/ 1050789 h 1165791"/>
              <a:gd name="connsiteX4-175" fmla="*/ 593725 w 1782402"/>
              <a:gd name="connsiteY4-176" fmla="*/ 1161143 h 1165791"/>
              <a:gd name="connsiteX5-177" fmla="*/ 0 w 1782402"/>
              <a:gd name="connsiteY5-178" fmla="*/ 1008743 h 1165791"/>
              <a:gd name="connsiteX0-179" fmla="*/ 0 w 1782402"/>
              <a:gd name="connsiteY0-180" fmla="*/ 1008743 h 1165791"/>
              <a:gd name="connsiteX1-181" fmla="*/ 9525 w 1782402"/>
              <a:gd name="connsiteY1-182" fmla="*/ 0 h 1165791"/>
              <a:gd name="connsiteX2-183" fmla="*/ 773604 w 1782402"/>
              <a:gd name="connsiteY2-184" fmla="*/ 405925 h 1165791"/>
              <a:gd name="connsiteX3-185" fmla="*/ 1782402 w 1782402"/>
              <a:gd name="connsiteY3-186" fmla="*/ 1050789 h 1165791"/>
              <a:gd name="connsiteX4-187" fmla="*/ 593725 w 1782402"/>
              <a:gd name="connsiteY4-188" fmla="*/ 1161143 h 1165791"/>
              <a:gd name="connsiteX5-189" fmla="*/ 0 w 1782402"/>
              <a:gd name="connsiteY5-190" fmla="*/ 1008743 h 116579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82402" h="1165791">
                <a:moveTo>
                  <a:pt x="0" y="1008743"/>
                </a:moveTo>
                <a:lnTo>
                  <a:pt x="9525" y="0"/>
                </a:lnTo>
                <a:lnTo>
                  <a:pt x="773604" y="405925"/>
                </a:lnTo>
                <a:lnTo>
                  <a:pt x="1782402" y="1050789"/>
                </a:lnTo>
                <a:cubicBezTo>
                  <a:pt x="1390819" y="1222239"/>
                  <a:pt x="947208" y="684893"/>
                  <a:pt x="593725" y="1161143"/>
                </a:cubicBezTo>
                <a:cubicBezTo>
                  <a:pt x="373592" y="1192893"/>
                  <a:pt x="182033" y="1053193"/>
                  <a:pt x="0" y="1008743"/>
                </a:cubicBezTo>
                <a:close/>
              </a:path>
            </a:pathLst>
          </a:custGeom>
          <a:solidFill>
            <a:srgbClr val="AED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7"/>
          <p:cNvSpPr/>
          <p:nvPr/>
        </p:nvSpPr>
        <p:spPr>
          <a:xfrm flipH="1">
            <a:off x="9238622" y="5519304"/>
            <a:ext cx="500064" cy="459017"/>
          </a:xfrm>
          <a:custGeom>
            <a:avLst/>
            <a:gdLst>
              <a:gd name="connsiteX0" fmla="*/ 0 w 2654300"/>
              <a:gd name="connsiteY0" fmla="*/ 1084943 h 1084943"/>
              <a:gd name="connsiteX1" fmla="*/ 0 w 2654300"/>
              <a:gd name="connsiteY1" fmla="*/ 0 h 1084943"/>
              <a:gd name="connsiteX2" fmla="*/ 2654300 w 2654300"/>
              <a:gd name="connsiteY2" fmla="*/ 1084943 h 1084943"/>
              <a:gd name="connsiteX3" fmla="*/ 0 w 2654300"/>
              <a:gd name="connsiteY3" fmla="*/ 1084943 h 1084943"/>
              <a:gd name="connsiteX0-1" fmla="*/ 0 w 1473200"/>
              <a:gd name="connsiteY0-2" fmla="*/ 1084943 h 1084943"/>
              <a:gd name="connsiteX1-3" fmla="*/ 0 w 1473200"/>
              <a:gd name="connsiteY1-4" fmla="*/ 0 h 1084943"/>
              <a:gd name="connsiteX2-5" fmla="*/ 1473200 w 1473200"/>
              <a:gd name="connsiteY2-6" fmla="*/ 627743 h 1084943"/>
              <a:gd name="connsiteX3-7" fmla="*/ 0 w 1473200"/>
              <a:gd name="connsiteY3-8" fmla="*/ 1084943 h 1084943"/>
              <a:gd name="connsiteX0-9" fmla="*/ 0 w 1720850"/>
              <a:gd name="connsiteY0-10" fmla="*/ 1084943 h 1084943"/>
              <a:gd name="connsiteX1-11" fmla="*/ 0 w 1720850"/>
              <a:gd name="connsiteY1-12" fmla="*/ 0 h 1084943"/>
              <a:gd name="connsiteX2-13" fmla="*/ 1720850 w 1720850"/>
              <a:gd name="connsiteY2-14" fmla="*/ 703943 h 1084943"/>
              <a:gd name="connsiteX3-15" fmla="*/ 0 w 1720850"/>
              <a:gd name="connsiteY3-16" fmla="*/ 1084943 h 1084943"/>
              <a:gd name="connsiteX0-17" fmla="*/ 0 w 1720850"/>
              <a:gd name="connsiteY0-18" fmla="*/ 1084943 h 1084943"/>
              <a:gd name="connsiteX1-19" fmla="*/ 0 w 1720850"/>
              <a:gd name="connsiteY1-20" fmla="*/ 542471 h 1084943"/>
              <a:gd name="connsiteX2-21" fmla="*/ 0 w 1720850"/>
              <a:gd name="connsiteY2-22" fmla="*/ 0 h 1084943"/>
              <a:gd name="connsiteX3-23" fmla="*/ 1720850 w 1720850"/>
              <a:gd name="connsiteY3-24" fmla="*/ 703943 h 1084943"/>
              <a:gd name="connsiteX4" fmla="*/ 0 w 1720850"/>
              <a:gd name="connsiteY4" fmla="*/ 1084943 h 1084943"/>
              <a:gd name="connsiteX0-25" fmla="*/ 0 w 1720850"/>
              <a:gd name="connsiteY0-26" fmla="*/ 1084943 h 1084943"/>
              <a:gd name="connsiteX1-27" fmla="*/ 0 w 1720850"/>
              <a:gd name="connsiteY1-28" fmla="*/ 542471 h 1084943"/>
              <a:gd name="connsiteX2-29" fmla="*/ 0 w 1720850"/>
              <a:gd name="connsiteY2-30" fmla="*/ 0 h 1084943"/>
              <a:gd name="connsiteX3-31" fmla="*/ 860425 w 1720850"/>
              <a:gd name="connsiteY3-32" fmla="*/ 351971 h 1084943"/>
              <a:gd name="connsiteX4-33" fmla="*/ 1720850 w 1720850"/>
              <a:gd name="connsiteY4-34" fmla="*/ 703943 h 1084943"/>
              <a:gd name="connsiteX5" fmla="*/ 0 w 1720850"/>
              <a:gd name="connsiteY5" fmla="*/ 1084943 h 1084943"/>
              <a:gd name="connsiteX0-35" fmla="*/ 0 w 1720850"/>
              <a:gd name="connsiteY0-36" fmla="*/ 1084943 h 1084943"/>
              <a:gd name="connsiteX1-37" fmla="*/ 0 w 1720850"/>
              <a:gd name="connsiteY1-38" fmla="*/ 542471 h 1084943"/>
              <a:gd name="connsiteX2-39" fmla="*/ 0 w 1720850"/>
              <a:gd name="connsiteY2-40" fmla="*/ 0 h 1084943"/>
              <a:gd name="connsiteX3-41" fmla="*/ 860425 w 1720850"/>
              <a:gd name="connsiteY3-42" fmla="*/ 351971 h 1084943"/>
              <a:gd name="connsiteX4-43" fmla="*/ 1720850 w 1720850"/>
              <a:gd name="connsiteY4-44" fmla="*/ 703943 h 1084943"/>
              <a:gd name="connsiteX5-45" fmla="*/ 860425 w 1720850"/>
              <a:gd name="connsiteY5-46" fmla="*/ 894443 h 1084943"/>
              <a:gd name="connsiteX6" fmla="*/ 0 w 1720850"/>
              <a:gd name="connsiteY6" fmla="*/ 1084943 h 1084943"/>
              <a:gd name="connsiteX0-47" fmla="*/ 0 w 1720850"/>
              <a:gd name="connsiteY0-48" fmla="*/ 1084943 h 1084943"/>
              <a:gd name="connsiteX1-49" fmla="*/ 0 w 1720850"/>
              <a:gd name="connsiteY1-50" fmla="*/ 0 h 1084943"/>
              <a:gd name="connsiteX2-51" fmla="*/ 860425 w 1720850"/>
              <a:gd name="connsiteY2-52" fmla="*/ 351971 h 1084943"/>
              <a:gd name="connsiteX3-53" fmla="*/ 1720850 w 1720850"/>
              <a:gd name="connsiteY3-54" fmla="*/ 703943 h 1084943"/>
              <a:gd name="connsiteX4-55" fmla="*/ 860425 w 1720850"/>
              <a:gd name="connsiteY4-56" fmla="*/ 894443 h 1084943"/>
              <a:gd name="connsiteX5-57" fmla="*/ 0 w 1720850"/>
              <a:gd name="connsiteY5-58" fmla="*/ 1084943 h 1084943"/>
              <a:gd name="connsiteX0-59" fmla="*/ 0 w 1720850"/>
              <a:gd name="connsiteY0-60" fmla="*/ 1084943 h 1218293"/>
              <a:gd name="connsiteX1-61" fmla="*/ 0 w 1720850"/>
              <a:gd name="connsiteY1-62" fmla="*/ 0 h 1218293"/>
              <a:gd name="connsiteX2-63" fmla="*/ 860425 w 1720850"/>
              <a:gd name="connsiteY2-64" fmla="*/ 351971 h 1218293"/>
              <a:gd name="connsiteX3-65" fmla="*/ 1720850 w 1720850"/>
              <a:gd name="connsiteY3-66" fmla="*/ 703943 h 1218293"/>
              <a:gd name="connsiteX4-67" fmla="*/ 546100 w 1720850"/>
              <a:gd name="connsiteY4-68" fmla="*/ 1218293 h 1218293"/>
              <a:gd name="connsiteX5-69" fmla="*/ 0 w 1720850"/>
              <a:gd name="connsiteY5-70" fmla="*/ 1084943 h 1218293"/>
              <a:gd name="connsiteX0-71" fmla="*/ 0 w 1720850"/>
              <a:gd name="connsiteY0-72" fmla="*/ 1084943 h 1218293"/>
              <a:gd name="connsiteX1-73" fmla="*/ 0 w 1720850"/>
              <a:gd name="connsiteY1-74" fmla="*/ 0 h 1218293"/>
              <a:gd name="connsiteX2-75" fmla="*/ 860425 w 1720850"/>
              <a:gd name="connsiteY2-76" fmla="*/ 351971 h 1218293"/>
              <a:gd name="connsiteX3-77" fmla="*/ 1720850 w 1720850"/>
              <a:gd name="connsiteY3-78" fmla="*/ 703943 h 1218293"/>
              <a:gd name="connsiteX4-79" fmla="*/ 546100 w 1720850"/>
              <a:gd name="connsiteY4-80" fmla="*/ 1218293 h 1218293"/>
              <a:gd name="connsiteX5-81" fmla="*/ 0 w 1720850"/>
              <a:gd name="connsiteY5-82" fmla="*/ 1084943 h 1218293"/>
              <a:gd name="connsiteX0-83" fmla="*/ 0 w 1720850"/>
              <a:gd name="connsiteY0-84" fmla="*/ 1084943 h 1218293"/>
              <a:gd name="connsiteX1-85" fmla="*/ 0 w 1720850"/>
              <a:gd name="connsiteY1-86" fmla="*/ 0 h 1218293"/>
              <a:gd name="connsiteX2-87" fmla="*/ 860425 w 1720850"/>
              <a:gd name="connsiteY2-88" fmla="*/ 351971 h 1218293"/>
              <a:gd name="connsiteX3-89" fmla="*/ 1720850 w 1720850"/>
              <a:gd name="connsiteY3-90" fmla="*/ 703943 h 1218293"/>
              <a:gd name="connsiteX4-91" fmla="*/ 546100 w 1720850"/>
              <a:gd name="connsiteY4-92" fmla="*/ 1218293 h 1218293"/>
              <a:gd name="connsiteX5-93" fmla="*/ 0 w 1720850"/>
              <a:gd name="connsiteY5-94" fmla="*/ 1084943 h 1218293"/>
              <a:gd name="connsiteX0-95" fmla="*/ 0 w 1720850"/>
              <a:gd name="connsiteY0-96" fmla="*/ 1084943 h 1223548"/>
              <a:gd name="connsiteX1-97" fmla="*/ 0 w 1720850"/>
              <a:gd name="connsiteY1-98" fmla="*/ 0 h 1223548"/>
              <a:gd name="connsiteX2-99" fmla="*/ 860425 w 1720850"/>
              <a:gd name="connsiteY2-100" fmla="*/ 351971 h 1223548"/>
              <a:gd name="connsiteX3-101" fmla="*/ 1720850 w 1720850"/>
              <a:gd name="connsiteY3-102" fmla="*/ 703943 h 1223548"/>
              <a:gd name="connsiteX4-103" fmla="*/ 546100 w 1720850"/>
              <a:gd name="connsiteY4-104" fmla="*/ 1218293 h 1223548"/>
              <a:gd name="connsiteX5-105" fmla="*/ 0 w 1720850"/>
              <a:gd name="connsiteY5-106" fmla="*/ 1084943 h 1223548"/>
              <a:gd name="connsiteX0-107" fmla="*/ 0 w 1730375"/>
              <a:gd name="connsiteY0-108" fmla="*/ 1008743 h 1221740"/>
              <a:gd name="connsiteX1-109" fmla="*/ 9525 w 1730375"/>
              <a:gd name="connsiteY1-110" fmla="*/ 0 h 1221740"/>
              <a:gd name="connsiteX2-111" fmla="*/ 869950 w 1730375"/>
              <a:gd name="connsiteY2-112" fmla="*/ 351971 h 1221740"/>
              <a:gd name="connsiteX3-113" fmla="*/ 1730375 w 1730375"/>
              <a:gd name="connsiteY3-114" fmla="*/ 703943 h 1221740"/>
              <a:gd name="connsiteX4-115" fmla="*/ 555625 w 1730375"/>
              <a:gd name="connsiteY4-116" fmla="*/ 1218293 h 1221740"/>
              <a:gd name="connsiteX5-117" fmla="*/ 0 w 1730375"/>
              <a:gd name="connsiteY5-118" fmla="*/ 1008743 h 1221740"/>
              <a:gd name="connsiteX0-119" fmla="*/ 0 w 1730375"/>
              <a:gd name="connsiteY0-120" fmla="*/ 1008743 h 1221740"/>
              <a:gd name="connsiteX1-121" fmla="*/ 9525 w 1730375"/>
              <a:gd name="connsiteY1-122" fmla="*/ 0 h 1221740"/>
              <a:gd name="connsiteX2-123" fmla="*/ 869950 w 1730375"/>
              <a:gd name="connsiteY2-124" fmla="*/ 351971 h 1221740"/>
              <a:gd name="connsiteX3-125" fmla="*/ 1730375 w 1730375"/>
              <a:gd name="connsiteY3-126" fmla="*/ 703943 h 1221740"/>
              <a:gd name="connsiteX4-127" fmla="*/ 508000 w 1730375"/>
              <a:gd name="connsiteY4-128" fmla="*/ 1218293 h 1221740"/>
              <a:gd name="connsiteX5-129" fmla="*/ 0 w 1730375"/>
              <a:gd name="connsiteY5-130" fmla="*/ 1008743 h 1221740"/>
              <a:gd name="connsiteX0-131" fmla="*/ 0 w 1730375"/>
              <a:gd name="connsiteY0-132" fmla="*/ 1008743 h 1147348"/>
              <a:gd name="connsiteX1-133" fmla="*/ 9525 w 1730375"/>
              <a:gd name="connsiteY1-134" fmla="*/ 0 h 1147348"/>
              <a:gd name="connsiteX2-135" fmla="*/ 869950 w 1730375"/>
              <a:gd name="connsiteY2-136" fmla="*/ 351971 h 1147348"/>
              <a:gd name="connsiteX3-137" fmla="*/ 1730375 w 1730375"/>
              <a:gd name="connsiteY3-138" fmla="*/ 703943 h 1147348"/>
              <a:gd name="connsiteX4-139" fmla="*/ 631825 w 1730375"/>
              <a:gd name="connsiteY4-140" fmla="*/ 1142093 h 1147348"/>
              <a:gd name="connsiteX5-141" fmla="*/ 0 w 1730375"/>
              <a:gd name="connsiteY5-142" fmla="*/ 1008743 h 1147348"/>
              <a:gd name="connsiteX0-143" fmla="*/ 0 w 1730375"/>
              <a:gd name="connsiteY0-144" fmla="*/ 1008743 h 1165791"/>
              <a:gd name="connsiteX1-145" fmla="*/ 9525 w 1730375"/>
              <a:gd name="connsiteY1-146" fmla="*/ 0 h 1165791"/>
              <a:gd name="connsiteX2-147" fmla="*/ 869950 w 1730375"/>
              <a:gd name="connsiteY2-148" fmla="*/ 351971 h 1165791"/>
              <a:gd name="connsiteX3-149" fmla="*/ 1730375 w 1730375"/>
              <a:gd name="connsiteY3-150" fmla="*/ 703943 h 1165791"/>
              <a:gd name="connsiteX4-151" fmla="*/ 593725 w 1730375"/>
              <a:gd name="connsiteY4-152" fmla="*/ 1161143 h 1165791"/>
              <a:gd name="connsiteX5-153" fmla="*/ 0 w 1730375"/>
              <a:gd name="connsiteY5-154" fmla="*/ 1008743 h 1165791"/>
              <a:gd name="connsiteX0-155" fmla="*/ 0 w 1730375"/>
              <a:gd name="connsiteY0-156" fmla="*/ 1008743 h 1076641"/>
              <a:gd name="connsiteX1-157" fmla="*/ 9525 w 1730375"/>
              <a:gd name="connsiteY1-158" fmla="*/ 0 h 1076641"/>
              <a:gd name="connsiteX2-159" fmla="*/ 869950 w 1730375"/>
              <a:gd name="connsiteY2-160" fmla="*/ 351971 h 1076641"/>
              <a:gd name="connsiteX3-161" fmla="*/ 1730375 w 1730375"/>
              <a:gd name="connsiteY3-162" fmla="*/ 703943 h 1076641"/>
              <a:gd name="connsiteX4-163" fmla="*/ 1177727 w 1730375"/>
              <a:gd name="connsiteY4-164" fmla="*/ 1065893 h 1076641"/>
              <a:gd name="connsiteX5-165" fmla="*/ 0 w 1730375"/>
              <a:gd name="connsiteY5-166" fmla="*/ 1008743 h 1076641"/>
              <a:gd name="connsiteX0-167" fmla="*/ 0 w 1769756"/>
              <a:gd name="connsiteY0-168" fmla="*/ 1008743 h 1076641"/>
              <a:gd name="connsiteX1-169" fmla="*/ 9525 w 1769756"/>
              <a:gd name="connsiteY1-170" fmla="*/ 0 h 1076641"/>
              <a:gd name="connsiteX2-171" fmla="*/ 869950 w 1769756"/>
              <a:gd name="connsiteY2-172" fmla="*/ 351971 h 1076641"/>
              <a:gd name="connsiteX3-173" fmla="*/ 1769756 w 1769756"/>
              <a:gd name="connsiteY3-174" fmla="*/ 750189 h 1076641"/>
              <a:gd name="connsiteX4-175" fmla="*/ 1177727 w 1769756"/>
              <a:gd name="connsiteY4-176" fmla="*/ 1065893 h 1076641"/>
              <a:gd name="connsiteX5-177" fmla="*/ 0 w 1769756"/>
              <a:gd name="connsiteY5-178" fmla="*/ 1008743 h 1076641"/>
            </a:gdLst>
            <a:ahLst/>
            <a:cxnLst>
              <a:cxn ang="0">
                <a:pos x="connsiteX0-1" y="connsiteY0-2"/>
              </a:cxn>
              <a:cxn ang="0">
                <a:pos x="connsiteX1-3" y="connsiteY1-4"/>
              </a:cxn>
              <a:cxn ang="0">
                <a:pos x="connsiteX2-5" y="connsiteY2-6"/>
              </a:cxn>
              <a:cxn ang="0">
                <a:pos x="connsiteX3-7" y="connsiteY3-8"/>
              </a:cxn>
              <a:cxn ang="0">
                <a:pos x="connsiteX4-33" y="connsiteY4-34"/>
              </a:cxn>
              <a:cxn ang="0">
                <a:pos x="connsiteX5-45" y="connsiteY5-46"/>
              </a:cxn>
            </a:cxnLst>
            <a:rect l="l" t="t" r="r" b="b"/>
            <a:pathLst>
              <a:path w="1769756" h="1076641">
                <a:moveTo>
                  <a:pt x="0" y="1008743"/>
                </a:moveTo>
                <a:lnTo>
                  <a:pt x="9525" y="0"/>
                </a:lnTo>
                <a:lnTo>
                  <a:pt x="869950" y="351971"/>
                </a:lnTo>
                <a:lnTo>
                  <a:pt x="1769756" y="750189"/>
                </a:lnTo>
                <a:cubicBezTo>
                  <a:pt x="1378173" y="921639"/>
                  <a:pt x="1531210" y="589643"/>
                  <a:pt x="1177727" y="1065893"/>
                </a:cubicBezTo>
                <a:cubicBezTo>
                  <a:pt x="957594" y="1097643"/>
                  <a:pt x="182033" y="1053193"/>
                  <a:pt x="0" y="1008743"/>
                </a:cubicBezTo>
                <a:close/>
              </a:path>
            </a:pathLst>
          </a:custGeom>
          <a:solidFill>
            <a:srgbClr val="E7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67486" y="2385652"/>
            <a:ext cx="1538866" cy="1870796"/>
            <a:chOff x="5197767" y="1595938"/>
            <a:chExt cx="1869490" cy="2272738"/>
          </a:xfrm>
          <a:solidFill>
            <a:srgbClr val="D1EDFF"/>
          </a:solidFill>
        </p:grpSpPr>
        <p:sp>
          <p:nvSpPr>
            <p:cNvPr id="22" name="椭圆 21"/>
            <p:cNvSpPr/>
            <p:nvPr/>
          </p:nvSpPr>
          <p:spPr>
            <a:xfrm rot="10800000">
              <a:off x="5197767" y="1595938"/>
              <a:ext cx="1869490" cy="18694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5471380" y="3195393"/>
              <a:ext cx="1322266" cy="6732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057747" y="2380275"/>
            <a:ext cx="1538866" cy="1870796"/>
            <a:chOff x="5197767" y="1595938"/>
            <a:chExt cx="1869490" cy="2272738"/>
          </a:xfrm>
          <a:solidFill>
            <a:srgbClr val="FCFCE2"/>
          </a:solidFill>
        </p:grpSpPr>
        <p:sp>
          <p:nvSpPr>
            <p:cNvPr id="33" name="椭圆 32"/>
            <p:cNvSpPr/>
            <p:nvPr/>
          </p:nvSpPr>
          <p:spPr>
            <a:xfrm rot="10800000">
              <a:off x="5197767" y="1595938"/>
              <a:ext cx="1869490" cy="18694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5471380" y="3195393"/>
              <a:ext cx="1322266" cy="6732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41995" y="2380275"/>
            <a:ext cx="1538866" cy="1870796"/>
            <a:chOff x="5197767" y="1595938"/>
            <a:chExt cx="1869490" cy="2272738"/>
          </a:xfrm>
          <a:solidFill>
            <a:srgbClr val="D1EDFF"/>
          </a:solidFill>
        </p:grpSpPr>
        <p:sp>
          <p:nvSpPr>
            <p:cNvPr id="36" name="椭圆 35"/>
            <p:cNvSpPr/>
            <p:nvPr/>
          </p:nvSpPr>
          <p:spPr>
            <a:xfrm rot="10800000">
              <a:off x="5197767" y="1595938"/>
              <a:ext cx="1869490" cy="18694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10800000">
              <a:off x="5471380" y="3195393"/>
              <a:ext cx="1322266" cy="6732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7626244" y="2380275"/>
            <a:ext cx="1538866" cy="1870796"/>
            <a:chOff x="5197767" y="1595938"/>
            <a:chExt cx="1869490" cy="2272738"/>
          </a:xfrm>
          <a:solidFill>
            <a:srgbClr val="FCFCE2"/>
          </a:solidFill>
        </p:grpSpPr>
        <p:sp>
          <p:nvSpPr>
            <p:cNvPr id="39" name="椭圆 38"/>
            <p:cNvSpPr/>
            <p:nvPr/>
          </p:nvSpPr>
          <p:spPr>
            <a:xfrm rot="10800000">
              <a:off x="5197767" y="1595938"/>
              <a:ext cx="1869490" cy="18694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5471380" y="3195393"/>
              <a:ext cx="1322266" cy="6732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5029464" y="1137081"/>
            <a:ext cx="2236510" cy="707886"/>
          </a:xfrm>
          <a:prstGeom prst="rect">
            <a:avLst/>
          </a:prstGeom>
        </p:spPr>
        <p:txBody>
          <a:bodyPr wrap="none">
            <a:spAutoFit/>
          </a:bodyPr>
          <a:lstStyle/>
          <a:p>
            <a:r>
              <a:rPr lang="zh-CN" altLang="en-US" sz="4000" dirty="0" smtClean="0">
                <a:solidFill>
                  <a:srgbClr val="00B0F0"/>
                </a:solidFill>
                <a:latin typeface="微软雅黑 Light" panose="020B0502040204020203" pitchFamily="34" charset="-122"/>
                <a:ea typeface="微软雅黑 Light" panose="020B0502040204020203" pitchFamily="34" charset="-122"/>
                <a:cs typeface="Arial" panose="020B0604020202020204" pitchFamily="34" charset="0"/>
              </a:rPr>
              <a:t>开发过程</a:t>
            </a:r>
            <a:endParaRPr lang="zh-CN" altLang="en-US" sz="4000" dirty="0">
              <a:solidFill>
                <a:srgbClr val="00B0F0"/>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984984" y="2896467"/>
            <a:ext cx="1107996" cy="646331"/>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cs typeface="Arial" panose="020B0604020202020204" pitchFamily="34" charset="0"/>
              </a:rPr>
              <a:t>自主学习</a:t>
            </a:r>
            <a:endPar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en-US" dirty="0" smtClean="0">
                <a:latin typeface="微软雅黑 Light" panose="020B0502040204020203" pitchFamily="34" charset="-122"/>
                <a:ea typeface="微软雅黑 Light" panose="020B0502040204020203" pitchFamily="34" charset="-122"/>
                <a:cs typeface="Arial" panose="020B0604020202020204" pitchFamily="34" charset="0"/>
              </a:rPr>
              <a:t>共同交流</a:t>
            </a:r>
            <a:endParaRPr lang="zh-CN" altLang="en-US" dirty="0">
              <a:latin typeface="微软雅黑 Light" panose="020B0502040204020203" pitchFamily="34" charset="-122"/>
              <a:ea typeface="微软雅黑 Light" panose="020B0502040204020203" pitchFamily="34" charset="-122"/>
            </a:endParaRPr>
          </a:p>
        </p:txBody>
      </p:sp>
      <p:sp>
        <p:nvSpPr>
          <p:cNvPr id="48" name="椭圆 47"/>
          <p:cNvSpPr/>
          <p:nvPr/>
        </p:nvSpPr>
        <p:spPr>
          <a:xfrm>
            <a:off x="10467436" y="2006450"/>
            <a:ext cx="116840" cy="116840"/>
          </a:xfrm>
          <a:prstGeom prst="ellipse">
            <a:avLst/>
          </a:prstGeom>
          <a:solidFill>
            <a:srgbClr val="E7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093509" y="1726962"/>
            <a:ext cx="79463" cy="79463"/>
          </a:xfrm>
          <a:prstGeom prst="ellips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633733" y="378945"/>
            <a:ext cx="150495" cy="150495"/>
          </a:xfrm>
          <a:prstGeom prst="ellipse">
            <a:avLst/>
          </a:pr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1176429" y="5177324"/>
            <a:ext cx="64333" cy="64333"/>
          </a:xfrm>
          <a:prstGeom prst="ellips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1140015" y="4097870"/>
            <a:ext cx="144449" cy="144449"/>
          </a:xfrm>
          <a:prstGeom prst="ellipse">
            <a:avLst/>
          </a:prstGeom>
          <a:solidFill>
            <a:srgbClr val="B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1373337" y="3978031"/>
            <a:ext cx="112349" cy="112349"/>
          </a:xfrm>
          <a:prstGeom prst="ellipse">
            <a:avLst/>
          </a:prstGeom>
          <a:solidFill>
            <a:srgbClr val="E7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1061688" y="4369708"/>
            <a:ext cx="66949" cy="66949"/>
          </a:xfrm>
          <a:prstGeom prst="ellips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658967" y="4895151"/>
            <a:ext cx="112349" cy="112349"/>
          </a:xfrm>
          <a:prstGeom prst="ellipse">
            <a:avLst/>
          </a:prstGeom>
          <a:solidFill>
            <a:srgbClr val="E7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938101" y="4732386"/>
            <a:ext cx="144449" cy="144449"/>
          </a:xfrm>
          <a:prstGeom prst="ellipse">
            <a:avLst/>
          </a:pr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637721" y="4766956"/>
            <a:ext cx="112349" cy="112349"/>
          </a:xfrm>
          <a:prstGeom prst="ellipse">
            <a:avLst/>
          </a:prstGeom>
          <a:solidFill>
            <a:srgbClr val="E7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92071" y="1491024"/>
            <a:ext cx="133350" cy="133350"/>
          </a:xfrm>
          <a:prstGeom prst="ellipse">
            <a:avLst/>
          </a:pr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11095" y="1879221"/>
            <a:ext cx="88901" cy="88901"/>
          </a:xfrm>
          <a:prstGeom prst="ellipse">
            <a:avLst/>
          </a:pr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727824" y="275992"/>
            <a:ext cx="107517" cy="107517"/>
          </a:xfrm>
          <a:prstGeom prst="ellipse">
            <a:avLst/>
          </a:prstGeom>
          <a:solidFill>
            <a:srgbClr val="DEE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33802" y="4090380"/>
            <a:ext cx="112349" cy="112349"/>
          </a:xfrm>
          <a:prstGeom prst="ellips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V="1">
            <a:off x="2125190" y="2131714"/>
            <a:ext cx="64333" cy="64333"/>
          </a:xfrm>
          <a:prstGeom prst="ellipse">
            <a:avLst/>
          </a:prstGeom>
          <a:solidFill>
            <a:srgbClr val="A0D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p:cNvPicPr>
            <a:picLocks noChangeAspect="1"/>
          </p:cNvPicPr>
          <p:nvPr/>
        </p:nvPicPr>
        <p:blipFill rotWithShape="1">
          <a:blip r:embed="rId1"/>
          <a:srcRect l="18056" t="22108" r="15893" b="12970"/>
          <a:stretch>
            <a:fillRect/>
          </a:stretch>
        </p:blipFill>
        <p:spPr>
          <a:xfrm>
            <a:off x="822139" y="1517260"/>
            <a:ext cx="666812" cy="655413"/>
          </a:xfrm>
          <a:prstGeom prst="ellipse">
            <a:avLst/>
          </a:prstGeom>
        </p:spPr>
      </p:pic>
      <p:pic>
        <p:nvPicPr>
          <p:cNvPr id="91" name="图片 90"/>
          <p:cNvPicPr>
            <a:picLocks noChangeAspect="1"/>
          </p:cNvPicPr>
          <p:nvPr/>
        </p:nvPicPr>
        <p:blipFill rotWithShape="1">
          <a:blip r:embed="rId1"/>
          <a:srcRect l="18056" t="22108" r="15893" b="12970"/>
          <a:stretch>
            <a:fillRect/>
          </a:stretch>
        </p:blipFill>
        <p:spPr>
          <a:xfrm>
            <a:off x="10450822" y="4818675"/>
            <a:ext cx="408768" cy="401780"/>
          </a:xfrm>
          <a:prstGeom prst="ellipse">
            <a:avLst/>
          </a:prstGeom>
        </p:spPr>
      </p:pic>
      <p:pic>
        <p:nvPicPr>
          <p:cNvPr id="92" name="图片 91"/>
          <p:cNvPicPr>
            <a:picLocks noChangeAspect="1"/>
          </p:cNvPicPr>
          <p:nvPr/>
        </p:nvPicPr>
        <p:blipFill rotWithShape="1">
          <a:blip r:embed="rId2"/>
          <a:srcRect l="18945" t="22361" r="16317" b="13542"/>
          <a:stretch>
            <a:fillRect/>
          </a:stretch>
        </p:blipFill>
        <p:spPr>
          <a:xfrm>
            <a:off x="1447638" y="4573537"/>
            <a:ext cx="650004" cy="643569"/>
          </a:xfrm>
          <a:prstGeom prst="ellipse">
            <a:avLst/>
          </a:prstGeom>
        </p:spPr>
      </p:pic>
      <p:pic>
        <p:nvPicPr>
          <p:cNvPr id="95" name="图片 94"/>
          <p:cNvPicPr/>
          <p:nvPr/>
        </p:nvPicPr>
        <p:blipFill>
          <a:blip r:embed="rId3">
            <a:extLst>
              <a:ext uri="{28A0092B-C50C-407E-A947-70E740481C1C}">
                <a14:useLocalDpi xmlns:a14="http://schemas.microsoft.com/office/drawing/2010/main" val="0"/>
              </a:ext>
            </a:extLst>
          </a:blip>
          <a:stretch>
            <a:fillRect/>
          </a:stretch>
        </p:blipFill>
        <p:spPr>
          <a:xfrm>
            <a:off x="10960706" y="351010"/>
            <a:ext cx="1377815" cy="1359526"/>
          </a:xfrm>
          <a:prstGeom prst="rect">
            <a:avLst/>
          </a:prstGeom>
        </p:spPr>
      </p:pic>
      <p:pic>
        <p:nvPicPr>
          <p:cNvPr id="96" name="图片 95"/>
          <p:cNvPicPr/>
          <p:nvPr/>
        </p:nvPicPr>
        <p:blipFill>
          <a:blip r:embed="rId4">
            <a:extLst>
              <a:ext uri="{28A0092B-C50C-407E-A947-70E740481C1C}">
                <a14:useLocalDpi xmlns:a14="http://schemas.microsoft.com/office/drawing/2010/main" val="0"/>
              </a:ext>
            </a:extLst>
          </a:blip>
          <a:stretch>
            <a:fillRect/>
          </a:stretch>
        </p:blipFill>
        <p:spPr>
          <a:xfrm>
            <a:off x="3347283" y="-679763"/>
            <a:ext cx="1225470" cy="1209203"/>
          </a:xfrm>
          <a:prstGeom prst="rect">
            <a:avLst/>
          </a:prstGeom>
        </p:spPr>
      </p:pic>
      <p:sp>
        <p:nvSpPr>
          <p:cNvPr id="55" name="矩形 54"/>
          <p:cNvSpPr/>
          <p:nvPr/>
        </p:nvSpPr>
        <p:spPr>
          <a:xfrm>
            <a:off x="3282194" y="2909047"/>
            <a:ext cx="1107996" cy="646331"/>
          </a:xfrm>
          <a:prstGeom prst="rect">
            <a:avLst/>
          </a:prstGeom>
        </p:spPr>
        <p:txBody>
          <a:bodyPr wrap="none">
            <a:spAutoFit/>
          </a:bodyPr>
          <a:lstStyle/>
          <a:p>
            <a:r>
              <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rPr>
              <a:t>App</a:t>
            </a:r>
            <a:r>
              <a:rPr lang="zh-CN" altLang="en-US" dirty="0">
                <a:latin typeface="微软雅黑 Light" panose="020B0502040204020203" pitchFamily="34" charset="-122"/>
                <a:ea typeface="微软雅黑 Light" panose="020B0502040204020203" pitchFamily="34" charset="-122"/>
                <a:cs typeface="Arial" panose="020B0604020202020204" pitchFamily="34" charset="0"/>
              </a:rPr>
              <a:t>框架</a:t>
            </a:r>
            <a:endPar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en-US" dirty="0" smtClean="0">
                <a:latin typeface="微软雅黑 Light" panose="020B0502040204020203" pitchFamily="34" charset="-122"/>
                <a:ea typeface="微软雅黑 Light" panose="020B0502040204020203" pitchFamily="34" charset="-122"/>
                <a:cs typeface="Arial" panose="020B0604020202020204" pitchFamily="34" charset="0"/>
              </a:rPr>
              <a:t>界面图纸</a:t>
            </a:r>
            <a:endPar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8" name="矩形 57"/>
          <p:cNvSpPr/>
          <p:nvPr/>
        </p:nvSpPr>
        <p:spPr>
          <a:xfrm>
            <a:off x="5360797" y="2816423"/>
            <a:ext cx="1569660" cy="923330"/>
          </a:xfrm>
          <a:prstGeom prst="rect">
            <a:avLst/>
          </a:prstGeom>
        </p:spPr>
        <p:txBody>
          <a:bodyPr wrap="none">
            <a:spAutoFit/>
          </a:bodyPr>
          <a:lstStyle/>
          <a:p>
            <a:pPr algn="ctr"/>
            <a:r>
              <a:rPr lang="zh-CN" altLang="en-US" dirty="0">
                <a:latin typeface="微软雅黑 Light" panose="020B0502040204020203" pitchFamily="34" charset="-122"/>
                <a:ea typeface="微软雅黑 Light" panose="020B0502040204020203" pitchFamily="34" charset="-122"/>
                <a:cs typeface="Arial" panose="020B0604020202020204" pitchFamily="34" charset="0"/>
              </a:rPr>
              <a:t>数据关系设计</a:t>
            </a:r>
            <a:endParaRPr lang="zh-CN" altLang="en-US" dirty="0">
              <a:latin typeface="微软雅黑 Light" panose="020B0502040204020203" pitchFamily="34" charset="-122"/>
              <a:ea typeface="微软雅黑 Light" panose="020B0502040204020203" pitchFamily="34" charset="-122"/>
            </a:endParaRPr>
          </a:p>
          <a:p>
            <a:pPr algn="ctr"/>
            <a:r>
              <a:rPr lang="zh-CN" altLang="en-US" dirty="0" smtClean="0">
                <a:latin typeface="微软雅黑 Light" panose="020B0502040204020203" pitchFamily="34" charset="-122"/>
                <a:ea typeface="微软雅黑 Light" panose="020B0502040204020203" pitchFamily="34" charset="-122"/>
                <a:cs typeface="Arial" panose="020B0604020202020204" pitchFamily="34" charset="0"/>
              </a:rPr>
              <a:t>命名规范</a:t>
            </a:r>
            <a:endPar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endParaRPr>
          </a:p>
          <a:p>
            <a:pPr algn="ctr"/>
            <a:r>
              <a:rPr lang="zh-CN" altLang="en-US" dirty="0" smtClean="0">
                <a:latin typeface="微软雅黑 Light" panose="020B0502040204020203" pitchFamily="34" charset="-122"/>
                <a:ea typeface="微软雅黑 Light" panose="020B0502040204020203" pitchFamily="34" charset="-122"/>
                <a:cs typeface="Arial" panose="020B0604020202020204" pitchFamily="34" charset="0"/>
              </a:rPr>
              <a:t>图标色彩</a:t>
            </a:r>
            <a:endParaRPr lang="en-US" altLang="zh-CN" dirty="0" smtClean="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0" name="矩形 59"/>
          <p:cNvSpPr/>
          <p:nvPr/>
        </p:nvSpPr>
        <p:spPr>
          <a:xfrm>
            <a:off x="7868873" y="2672929"/>
            <a:ext cx="1107996" cy="1200329"/>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确定控件</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代码思路</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协作方式</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后端平台</a:t>
            </a:r>
            <a:endParaRPr lang="zh-CN" altLang="en-US" dirty="0">
              <a:latin typeface="微软雅黑 Light" panose="020B0502040204020203" pitchFamily="34" charset="-122"/>
              <a:ea typeface="微软雅黑 Light" panose="020B0502040204020203" pitchFamily="34" charset="-122"/>
            </a:endParaRPr>
          </a:p>
        </p:txBody>
      </p:sp>
      <p:grpSp>
        <p:nvGrpSpPr>
          <p:cNvPr id="65" name="组合 64"/>
          <p:cNvGrpSpPr/>
          <p:nvPr/>
        </p:nvGrpSpPr>
        <p:grpSpPr>
          <a:xfrm>
            <a:off x="9878304" y="2397157"/>
            <a:ext cx="1538866" cy="1870796"/>
            <a:chOff x="5197767" y="1595938"/>
            <a:chExt cx="1869490" cy="2272738"/>
          </a:xfrm>
          <a:solidFill>
            <a:srgbClr val="D1EDFF"/>
          </a:solidFill>
        </p:grpSpPr>
        <p:sp>
          <p:nvSpPr>
            <p:cNvPr id="70" name="椭圆 69"/>
            <p:cNvSpPr/>
            <p:nvPr/>
          </p:nvSpPr>
          <p:spPr>
            <a:xfrm rot="10800000">
              <a:off x="5197767" y="1595938"/>
              <a:ext cx="1869490" cy="18694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10800000">
              <a:off x="5471380" y="3195393"/>
              <a:ext cx="1322266" cy="6732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矩形 72"/>
          <p:cNvSpPr/>
          <p:nvPr/>
        </p:nvSpPr>
        <p:spPr>
          <a:xfrm>
            <a:off x="10154982" y="2811429"/>
            <a:ext cx="1107996" cy="923330"/>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化整为零</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分工协作</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测试发布</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a:picLocks noChangeAspect="1"/>
          </p:cNvPicPr>
          <p:nvPr/>
        </p:nvPicPr>
        <p:blipFill rotWithShape="1">
          <a:blip r:embed="rId1"/>
          <a:srcRect l="18056" t="22108" r="15893" b="12970"/>
          <a:stretch>
            <a:fillRect/>
          </a:stretch>
        </p:blipFill>
        <p:spPr>
          <a:xfrm>
            <a:off x="5768831" y="4568484"/>
            <a:ext cx="666812" cy="655413"/>
          </a:xfrm>
          <a:prstGeom prst="ellipse">
            <a:avLst/>
          </a:prstGeom>
        </p:spPr>
      </p:pic>
      <p:sp>
        <p:nvSpPr>
          <p:cNvPr id="43" name="椭圆 42"/>
          <p:cNvSpPr/>
          <p:nvPr/>
        </p:nvSpPr>
        <p:spPr>
          <a:xfrm rot="2605000">
            <a:off x="5986248" y="1276397"/>
            <a:ext cx="1051067" cy="1051067"/>
          </a:xfrm>
          <a:prstGeom prst="ellipse">
            <a:avLst/>
          </a:prstGeom>
          <a:solidFill>
            <a:srgbClr val="AD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2605000">
            <a:off x="5935774" y="1123755"/>
            <a:ext cx="1100892" cy="1211653"/>
            <a:chOff x="1041400" y="749299"/>
            <a:chExt cx="2089369" cy="2299581"/>
          </a:xfrm>
        </p:grpSpPr>
        <p:sp>
          <p:nvSpPr>
            <p:cNvPr id="45" name="矩形 44"/>
            <p:cNvSpPr/>
            <p:nvPr/>
          </p:nvSpPr>
          <p:spPr>
            <a:xfrm>
              <a:off x="1041400" y="749299"/>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29145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541517"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91576"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041634"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291693"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541752"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791810"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04186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6704047" y="2501440"/>
            <a:ext cx="2868886" cy="1513886"/>
            <a:chOff x="9267907" y="979442"/>
            <a:chExt cx="2868886" cy="1513886"/>
          </a:xfrm>
        </p:grpSpPr>
        <p:sp>
          <p:nvSpPr>
            <p:cNvPr id="6" name="椭圆 5"/>
            <p:cNvSpPr/>
            <p:nvPr/>
          </p:nvSpPr>
          <p:spPr>
            <a:xfrm>
              <a:off x="9267907" y="1523864"/>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991476" y="979442"/>
              <a:ext cx="152672" cy="152672"/>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693293" y="1629410"/>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19366" y="1349922"/>
              <a:ext cx="79463" cy="79463"/>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019953" y="1370965"/>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86016" y="2359978"/>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6982521" y="3802650"/>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68" name="椭圆 67"/>
          <p:cNvSpPr/>
          <p:nvPr/>
        </p:nvSpPr>
        <p:spPr>
          <a:xfrm rot="2605000">
            <a:off x="10336663" y="3291641"/>
            <a:ext cx="1147439" cy="1147439"/>
          </a:xfrm>
          <a:prstGeom prst="ellipse">
            <a:avLst/>
          </a:prstGeom>
          <a:solidFill>
            <a:srgbClr val="AD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rot="2605000">
            <a:off x="10281561" y="3125003"/>
            <a:ext cx="1201832" cy="1322749"/>
            <a:chOff x="1041400" y="749299"/>
            <a:chExt cx="2089369" cy="2299581"/>
          </a:xfrm>
        </p:grpSpPr>
        <p:sp>
          <p:nvSpPr>
            <p:cNvPr id="70" name="矩形 69"/>
            <p:cNvSpPr/>
            <p:nvPr/>
          </p:nvSpPr>
          <p:spPr>
            <a:xfrm>
              <a:off x="1041400" y="749299"/>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29145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541517"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791576"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2041634"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2291693"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541752"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791810"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04186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椭圆 79"/>
          <p:cNvSpPr/>
          <p:nvPr/>
        </p:nvSpPr>
        <p:spPr>
          <a:xfrm rot="2605000">
            <a:off x="536680" y="2906690"/>
            <a:ext cx="852669" cy="852669"/>
          </a:xfrm>
          <a:prstGeom prst="ellipse">
            <a:avLst/>
          </a:prstGeom>
          <a:solidFill>
            <a:srgbClr val="AD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rot="2605000">
            <a:off x="495733" y="2782860"/>
            <a:ext cx="893089" cy="982943"/>
            <a:chOff x="1041400" y="749299"/>
            <a:chExt cx="2089369" cy="2299581"/>
          </a:xfrm>
        </p:grpSpPr>
        <p:sp>
          <p:nvSpPr>
            <p:cNvPr id="82" name="矩形 81"/>
            <p:cNvSpPr/>
            <p:nvPr/>
          </p:nvSpPr>
          <p:spPr>
            <a:xfrm>
              <a:off x="1041400" y="749299"/>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29145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541517"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791576"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041634"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291693"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41752"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791810"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3041869" y="749300"/>
              <a:ext cx="88900" cy="229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p:cNvPicPr>
            <a:picLocks noChangeAspect="1"/>
          </p:cNvPicPr>
          <p:nvPr/>
        </p:nvPicPr>
        <p:blipFill rotWithShape="1">
          <a:blip r:embed="rId2"/>
          <a:srcRect l="18945" t="22361" r="16317" b="13542"/>
          <a:stretch>
            <a:fillRect/>
          </a:stretch>
        </p:blipFill>
        <p:spPr>
          <a:xfrm>
            <a:off x="4961533" y="4741733"/>
            <a:ext cx="1282700" cy="1270001"/>
          </a:xfrm>
          <a:prstGeom prst="ellipse">
            <a:avLst/>
          </a:prstGeom>
        </p:spPr>
      </p:pic>
      <p:sp>
        <p:nvSpPr>
          <p:cNvPr id="106" name="椭圆 105"/>
          <p:cNvSpPr/>
          <p:nvPr/>
        </p:nvSpPr>
        <p:spPr>
          <a:xfrm>
            <a:off x="5332798" y="1829668"/>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5172476" y="1576507"/>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515124" y="4198291"/>
            <a:ext cx="230843" cy="230843"/>
          </a:xfrm>
          <a:prstGeom prst="ellipse">
            <a:avLst/>
          </a:prstGeom>
          <a:solidFill>
            <a:srgbClr val="C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1666186" y="3115190"/>
            <a:ext cx="260782" cy="260782"/>
          </a:xfrm>
          <a:prstGeom prst="ellipse">
            <a:avLst/>
          </a:prstGeom>
          <a:solidFill>
            <a:srgbClr val="FDE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6116370" y="1404351"/>
            <a:ext cx="3844195" cy="3844195"/>
            <a:chOff x="5935982" y="1911322"/>
            <a:chExt cx="3844195" cy="3844195"/>
          </a:xfrm>
        </p:grpSpPr>
        <p:sp>
          <p:nvSpPr>
            <p:cNvPr id="92" name="椭圆 91"/>
            <p:cNvSpPr/>
            <p:nvPr/>
          </p:nvSpPr>
          <p:spPr>
            <a:xfrm>
              <a:off x="5935982" y="1911322"/>
              <a:ext cx="3844195" cy="3844195"/>
            </a:xfrm>
            <a:prstGeom prst="ellipse">
              <a:avLst/>
            </a:prstGeom>
            <a:gradFill flip="none" rotWithShape="1">
              <a:gsLst>
                <a:gs pos="0">
                  <a:srgbClr val="6BDDFF"/>
                </a:gs>
                <a:gs pos="100000">
                  <a:srgbClr val="61CB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430588" y="3013327"/>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6978897" y="2368378"/>
              <a:ext cx="92882" cy="92882"/>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9268428" y="4789620"/>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8123412" y="2624921"/>
              <a:ext cx="108754" cy="108754"/>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9182634" y="2860428"/>
              <a:ext cx="116840" cy="11684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9431075" y="3873197"/>
              <a:ext cx="133350" cy="133350"/>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206421" y="3711571"/>
              <a:ext cx="79463" cy="79463"/>
            </a:xfrm>
            <a:prstGeom prst="ellipse">
              <a:avLst/>
            </a:prstGeom>
            <a:solidFill>
              <a:srgbClr val="FCF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6692261" y="2923195"/>
            <a:ext cx="3143876"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rPr>
              <a:t>谢谢！</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613216" cy="738664"/>
          </a:xfrm>
          <a:prstGeom prst="rect">
            <a:avLst/>
          </a:prstGeom>
        </p:spPr>
        <p:txBody>
          <a:bodyPr wrap="none">
            <a:spAutoFit/>
          </a:bodyPr>
          <a:lstStyle/>
          <a:p>
            <a:pPr lvl="0">
              <a:lnSpc>
                <a:spcPct val="150000"/>
              </a:lnSpc>
            </a:pPr>
            <a:r>
              <a:rPr lang="en-US" altLang="zh-CN" sz="2800" dirty="0" smtClean="0">
                <a:solidFill>
                  <a:prstClr val="black"/>
                </a:solidFill>
              </a:rPr>
              <a:t>2.</a:t>
            </a:r>
            <a:r>
              <a:rPr lang="zh-CN" altLang="en-US" sz="2800" dirty="0" smtClean="0">
                <a:solidFill>
                  <a:prstClr val="black"/>
                </a:solidFill>
              </a:rPr>
              <a:t>分享会的意义</a:t>
            </a:r>
            <a:endParaRPr lang="en-US" altLang="zh-CN" sz="2800" dirty="0">
              <a:solidFill>
                <a:prstClr val="black"/>
              </a:solidFill>
            </a:endParaRPr>
          </a:p>
        </p:txBody>
      </p:sp>
      <p:sp>
        <p:nvSpPr>
          <p:cNvPr id="22" name="文本框 21"/>
          <p:cNvSpPr txBox="1"/>
          <p:nvPr/>
        </p:nvSpPr>
        <p:spPr>
          <a:xfrm>
            <a:off x="3287506" y="2331823"/>
            <a:ext cx="3813865" cy="2031325"/>
          </a:xfrm>
          <a:prstGeom prst="rect">
            <a:avLst/>
          </a:prstGeom>
          <a:noFill/>
        </p:spPr>
        <p:txBody>
          <a:bodyPr wrap="none" rtlCol="0">
            <a:spAutoFit/>
          </a:bodyPr>
          <a:lstStyle/>
          <a:p>
            <a:pPr>
              <a:lnSpc>
                <a:spcPct val="150000"/>
              </a:lnSpc>
            </a:pPr>
            <a:r>
              <a:rPr lang="zh-CN" altLang="en-US" sz="2800" dirty="0" smtClean="0"/>
              <a:t>①</a:t>
            </a:r>
            <a:r>
              <a:rPr lang="en-US" altLang="zh-CN" sz="2800" dirty="0"/>
              <a:t> </a:t>
            </a:r>
            <a:r>
              <a:rPr lang="zh-CN" altLang="en-US" sz="2800" dirty="0" smtClean="0"/>
              <a:t>拓展知识的广度</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技术联系密切</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圆锥形知识结构</a:t>
            </a:r>
            <a:endParaRPr lang="en-US" altLang="zh-CN" sz="2800"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31231" y="1033605"/>
            <a:ext cx="2613216" cy="738664"/>
          </a:xfrm>
          <a:prstGeom prst="rect">
            <a:avLst/>
          </a:prstGeom>
        </p:spPr>
        <p:txBody>
          <a:bodyPr wrap="none">
            <a:spAutoFit/>
          </a:bodyPr>
          <a:lstStyle/>
          <a:p>
            <a:pPr lvl="0">
              <a:lnSpc>
                <a:spcPct val="150000"/>
              </a:lnSpc>
            </a:pPr>
            <a:r>
              <a:rPr lang="en-US" altLang="zh-CN" sz="2800" dirty="0" smtClean="0">
                <a:solidFill>
                  <a:prstClr val="black"/>
                </a:solidFill>
              </a:rPr>
              <a:t>2.</a:t>
            </a:r>
            <a:r>
              <a:rPr lang="zh-CN" altLang="en-US" sz="2800" dirty="0" smtClean="0">
                <a:solidFill>
                  <a:prstClr val="black"/>
                </a:solidFill>
              </a:rPr>
              <a:t>分享会的意义</a:t>
            </a:r>
            <a:endParaRPr lang="en-US" altLang="zh-CN" sz="2800" dirty="0">
              <a:solidFill>
                <a:prstClr val="black"/>
              </a:solidFill>
            </a:endParaRPr>
          </a:p>
        </p:txBody>
      </p:sp>
      <p:sp>
        <p:nvSpPr>
          <p:cNvPr id="22" name="文本框 21"/>
          <p:cNvSpPr txBox="1"/>
          <p:nvPr/>
        </p:nvSpPr>
        <p:spPr>
          <a:xfrm>
            <a:off x="2141037" y="2187971"/>
            <a:ext cx="8559694" cy="3323987"/>
          </a:xfrm>
          <a:prstGeom prst="rect">
            <a:avLst/>
          </a:prstGeom>
          <a:noFill/>
        </p:spPr>
        <p:txBody>
          <a:bodyPr wrap="square" rtlCol="0">
            <a:spAutoFit/>
          </a:bodyPr>
          <a:lstStyle/>
          <a:p>
            <a:pPr>
              <a:lnSpc>
                <a:spcPct val="150000"/>
              </a:lnSpc>
            </a:pPr>
            <a:r>
              <a:rPr lang="zh-CN" altLang="en-US" sz="2800" dirty="0"/>
              <a:t>②</a:t>
            </a:r>
            <a:r>
              <a:rPr lang="en-US" altLang="zh-CN" sz="2800" dirty="0" smtClean="0"/>
              <a:t> </a:t>
            </a:r>
            <a:r>
              <a:rPr lang="zh-CN" altLang="en-US" sz="2800" dirty="0" smtClean="0"/>
              <a:t>有利于后续项目的合作</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某服务平台项目</a:t>
            </a:r>
            <a:r>
              <a:rPr lang="en-US" altLang="zh-CN" sz="2800" dirty="0" smtClean="0"/>
              <a:t>:</a:t>
            </a:r>
            <a:endParaRPr lang="en-US" altLang="zh-CN" sz="2800" dirty="0" smtClean="0"/>
          </a:p>
          <a:p>
            <a:pPr>
              <a:lnSpc>
                <a:spcPct val="150000"/>
              </a:lnSpc>
            </a:pPr>
            <a:r>
              <a:rPr lang="en-US" altLang="zh-CN" sz="2800" dirty="0"/>
              <a:t>	</a:t>
            </a:r>
            <a:r>
              <a:rPr lang="en-US" altLang="zh-CN" sz="2800" dirty="0" smtClean="0"/>
              <a:t>	PHP</a:t>
            </a:r>
            <a:r>
              <a:rPr lang="zh-CN" altLang="en-US" sz="2800" dirty="0" smtClean="0"/>
              <a:t>后台  </a:t>
            </a:r>
            <a:r>
              <a:rPr lang="en-US" altLang="zh-CN" sz="2800" dirty="0" smtClean="0"/>
              <a:t>jQuery</a:t>
            </a:r>
            <a:r>
              <a:rPr lang="zh-CN" altLang="en-US" sz="2800" dirty="0" smtClean="0"/>
              <a:t>，</a:t>
            </a:r>
            <a:r>
              <a:rPr lang="en-US" altLang="zh-CN" sz="2800" dirty="0" smtClean="0"/>
              <a:t>Bootstrap</a:t>
            </a:r>
            <a:r>
              <a:rPr lang="zh-CN" altLang="en-US" sz="2800" dirty="0" smtClean="0"/>
              <a:t>前端 小程序</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某无人机项目：</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物联网 安卓 后面加入后台</a:t>
            </a:r>
            <a:endParaRPr lang="en-US" altLang="zh-CN" sz="2800"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50749" y="295823"/>
            <a:ext cx="4093577" cy="758017"/>
            <a:chOff x="-593774" y="-2198370"/>
            <a:chExt cx="4093577" cy="758017"/>
          </a:xfrm>
        </p:grpSpPr>
        <p:grpSp>
          <p:nvGrpSpPr>
            <p:cNvPr id="8" name="组合 7"/>
            <p:cNvGrpSpPr/>
            <p:nvPr/>
          </p:nvGrpSpPr>
          <p:grpSpPr>
            <a:xfrm>
              <a:off x="-593774" y="-2198370"/>
              <a:ext cx="2240778" cy="256870"/>
              <a:chOff x="1895793" y="1303020"/>
              <a:chExt cx="5205041" cy="596676"/>
            </a:xfrm>
          </p:grpSpPr>
          <p:sp>
            <p:nvSpPr>
              <p:cNvPr id="3" name="椭圆 2"/>
              <p:cNvSpPr/>
              <p:nvPr/>
            </p:nvSpPr>
            <p:spPr>
              <a:xfrm>
                <a:off x="189579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72564" y="1303020"/>
                <a:ext cx="4620122"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07753" y="1303020"/>
                <a:ext cx="593081" cy="593082"/>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5170" y="-1697223"/>
              <a:ext cx="2240780" cy="256870"/>
              <a:chOff x="1895792" y="1303020"/>
              <a:chExt cx="5205042" cy="596676"/>
            </a:xfrm>
          </p:grpSpPr>
          <p:sp>
            <p:nvSpPr>
              <p:cNvPr id="10" name="椭圆 9"/>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19302" y="-1943047"/>
              <a:ext cx="2240780" cy="256870"/>
              <a:chOff x="1895792" y="1303020"/>
              <a:chExt cx="5205042" cy="596676"/>
            </a:xfrm>
          </p:grpSpPr>
          <p:sp>
            <p:nvSpPr>
              <p:cNvPr id="14" name="椭圆 13"/>
              <p:cNvSpPr/>
              <p:nvPr/>
            </p:nvSpPr>
            <p:spPr>
              <a:xfrm>
                <a:off x="1895792"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72562" y="1303020"/>
                <a:ext cx="4620118" cy="596676"/>
              </a:xfrm>
              <a:prstGeom prst="rect">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07754" y="1303020"/>
                <a:ext cx="593080" cy="593083"/>
              </a:xfrm>
              <a:prstGeom prst="ellipse">
                <a:avLst/>
              </a:prstGeom>
              <a:solidFill>
                <a:srgbClr val="BB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023" y="-1944594"/>
              <a:ext cx="2240780" cy="256870"/>
              <a:chOff x="1895792" y="1303020"/>
              <a:chExt cx="5205042" cy="596676"/>
            </a:xfrm>
            <a:solidFill>
              <a:schemeClr val="bg1"/>
            </a:solidFill>
          </p:grpSpPr>
          <p:sp>
            <p:nvSpPr>
              <p:cNvPr id="18" name="椭圆 1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a:off x="-1687075" y="559124"/>
            <a:ext cx="2240780" cy="256870"/>
            <a:chOff x="1895792" y="1303020"/>
            <a:chExt cx="5205042" cy="596676"/>
          </a:xfrm>
          <a:solidFill>
            <a:schemeClr val="bg1"/>
          </a:solidFill>
        </p:grpSpPr>
        <p:sp>
          <p:nvSpPr>
            <p:cNvPr id="26" name="椭圆 25"/>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113043" y="1043319"/>
            <a:ext cx="2780380" cy="256870"/>
            <a:chOff x="1895793" y="1303020"/>
            <a:chExt cx="5205041" cy="596676"/>
          </a:xfrm>
          <a:solidFill>
            <a:srgbClr val="7DDEFF"/>
          </a:solidFill>
        </p:grpSpPr>
        <p:sp>
          <p:nvSpPr>
            <p:cNvPr id="30" name="椭圆 29"/>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8766" y="1298642"/>
            <a:ext cx="1887542" cy="256870"/>
            <a:chOff x="1895793" y="1303020"/>
            <a:chExt cx="5205041" cy="596676"/>
          </a:xfrm>
          <a:solidFill>
            <a:srgbClr val="7DDEFF"/>
          </a:solidFill>
        </p:grpSpPr>
        <p:sp>
          <p:nvSpPr>
            <p:cNvPr id="34" name="椭圆 33"/>
            <p:cNvSpPr/>
            <p:nvPr/>
          </p:nvSpPr>
          <p:spPr>
            <a:xfrm>
              <a:off x="189579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72564" y="1303020"/>
              <a:ext cx="4620122"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507753" y="1303020"/>
              <a:ext cx="593081" cy="593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53733" y="1287596"/>
            <a:ext cx="2240780" cy="268493"/>
            <a:chOff x="1895792" y="1303020"/>
            <a:chExt cx="5205042" cy="596676"/>
          </a:xfrm>
          <a:solidFill>
            <a:schemeClr val="bg1"/>
          </a:solidFill>
        </p:grpSpPr>
        <p:sp>
          <p:nvSpPr>
            <p:cNvPr id="38" name="椭圆 37"/>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677895" y="1297869"/>
            <a:ext cx="2240780" cy="256870"/>
            <a:chOff x="1895792" y="1303020"/>
            <a:chExt cx="5205042" cy="596676"/>
          </a:xfrm>
          <a:solidFill>
            <a:schemeClr val="bg1"/>
          </a:solidFill>
        </p:grpSpPr>
        <p:sp>
          <p:nvSpPr>
            <p:cNvPr id="42" name="椭圆 41"/>
            <p:cNvSpPr/>
            <p:nvPr/>
          </p:nvSpPr>
          <p:spPr>
            <a:xfrm>
              <a:off x="1895792"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172562" y="1303020"/>
              <a:ext cx="4620118" cy="596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754" y="1303020"/>
              <a:ext cx="593080" cy="5930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0013" y="1553192"/>
            <a:ext cx="239660" cy="237509"/>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9904" y="1553193"/>
            <a:ext cx="1015491" cy="237508"/>
          </a:xfrm>
          <a:prstGeom prst="rect">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78438" y="1553192"/>
            <a:ext cx="251111" cy="237650"/>
          </a:xfrm>
          <a:prstGeom prst="ellipse">
            <a:avLst/>
          </a:prstGeom>
          <a:solidFill>
            <a:srgbClr val="7D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200000">
            <a:off x="877093" y="5821106"/>
            <a:ext cx="487688" cy="48768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200000">
            <a:off x="977727" y="5921740"/>
            <a:ext cx="286420" cy="286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6200000">
            <a:off x="558165" y="5832718"/>
            <a:ext cx="315813" cy="4644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6200000">
            <a:off x="6009819" y="927506"/>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6200000">
            <a:off x="6102591" y="1020278"/>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6200000">
            <a:off x="5715809" y="938211"/>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398756" y="4044810"/>
            <a:ext cx="1988969" cy="25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2265064" y="4044810"/>
            <a:ext cx="255322" cy="255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562927" y="5403916"/>
            <a:ext cx="133350" cy="133350"/>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847506" y="558940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837350" y="386367"/>
            <a:ext cx="162049" cy="162049"/>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6614741" y="689458"/>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57623" y="5406141"/>
            <a:ext cx="131125" cy="131125"/>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475091" y="5613675"/>
            <a:ext cx="102182" cy="102182"/>
          </a:xfrm>
          <a:prstGeom prst="ellipse">
            <a:avLst/>
          </a:prstGeom>
          <a:solidFill>
            <a:srgbClr val="89C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5400000">
            <a:off x="10015061" y="5696947"/>
            <a:ext cx="449585" cy="449585"/>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5400000">
            <a:off x="10107832" y="5789719"/>
            <a:ext cx="264042" cy="264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0467517" y="5707652"/>
            <a:ext cx="291139" cy="428176"/>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459072" y="693724"/>
            <a:ext cx="103246" cy="103246"/>
          </a:xfrm>
          <a:prstGeom prst="ellipse">
            <a:avLst/>
          </a:prstGeom>
          <a:solidFill>
            <a:srgbClr val="B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686556" y="4127454"/>
            <a:ext cx="1415772" cy="584775"/>
          </a:xfrm>
          <a:prstGeom prst="rect">
            <a:avLst/>
          </a:prstGeom>
        </p:spPr>
        <p:txBody>
          <a:bodyPr wrap="none">
            <a:spAutoFit/>
          </a:bodyPr>
          <a:lstStyle/>
          <a:p>
            <a:r>
              <a:rPr lang="zh-CN" altLang="zh-CN"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产品</a:t>
            </a:r>
            <a:r>
              <a:rPr lang="zh-CN" altLang="en-US" sz="3200" dirty="0" smtClean="0">
                <a:solidFill>
                  <a:schemeClr val="bg1"/>
                </a:solidFill>
                <a:effectLst/>
                <a:latin typeface="微软雅黑 Light" panose="020B0502040204020203" pitchFamily="34" charset="-122"/>
                <a:ea typeface="微软雅黑 Light" panose="020B0502040204020203" pitchFamily="34" charset="-122"/>
                <a:cs typeface="Arial" panose="020B0604020202020204" pitchFamily="34" charset="0"/>
              </a:rPr>
              <a:t>图</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nvGrpSpPr>
          <p:cNvPr id="136" name="组合 135"/>
          <p:cNvGrpSpPr/>
          <p:nvPr/>
        </p:nvGrpSpPr>
        <p:grpSpPr>
          <a:xfrm>
            <a:off x="10114154" y="905673"/>
            <a:ext cx="586577" cy="324728"/>
            <a:chOff x="8801281" y="2043650"/>
            <a:chExt cx="586577" cy="324728"/>
          </a:xfrm>
        </p:grpSpPr>
        <p:sp>
          <p:nvSpPr>
            <p:cNvPr id="101" name="椭圆 100"/>
            <p:cNvSpPr/>
            <p:nvPr/>
          </p:nvSpPr>
          <p:spPr>
            <a:xfrm rot="5400000">
              <a:off x="8801281" y="2043650"/>
              <a:ext cx="324728" cy="324728"/>
            </a:xfrm>
            <a:prstGeom prst="ellips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5400000">
              <a:off x="8868288" y="2110658"/>
              <a:ext cx="190713" cy="190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rot="5400000">
              <a:off x="9128083" y="2051382"/>
              <a:ext cx="210285" cy="309265"/>
            </a:xfrm>
            <a:prstGeom prst="triangle">
              <a:avLst/>
            </a:prstGeom>
            <a:solidFill>
              <a:srgbClr val="FFD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3329382" y="2826891"/>
            <a:ext cx="5810457" cy="1235508"/>
            <a:chOff x="5548135" y="2753789"/>
            <a:chExt cx="5810457" cy="1235508"/>
          </a:xfrm>
        </p:grpSpPr>
        <p:sp>
          <p:nvSpPr>
            <p:cNvPr id="70" name="文本框 69"/>
            <p:cNvSpPr txBox="1"/>
            <p:nvPr/>
          </p:nvSpPr>
          <p:spPr>
            <a:xfrm>
              <a:off x="5548135" y="2771379"/>
              <a:ext cx="1207383" cy="1200329"/>
            </a:xfrm>
            <a:prstGeom prst="rect">
              <a:avLst/>
            </a:prstGeom>
            <a:noFill/>
          </p:spPr>
          <p:txBody>
            <a:bodyPr wrap="none" rtlCol="0" anchor="ctr">
              <a:spAutoFit/>
            </a:bodyPr>
            <a:lstStyle/>
            <a:p>
              <a:pPr algn="ctr"/>
              <a:r>
                <a:rPr lang="en-US" altLang="zh-CN" sz="7200" dirty="0" smtClean="0">
                  <a:latin typeface="华文细黑" panose="02010600040101010101" pitchFamily="2" charset="-122"/>
                  <a:ea typeface="华文细黑" panose="02010600040101010101" pitchFamily="2" charset="-122"/>
                </a:rPr>
                <a:t>02</a:t>
              </a:r>
              <a:endParaRPr lang="zh-CN" altLang="en-US" sz="7200" dirty="0">
                <a:latin typeface="华文细黑" panose="02010600040101010101" pitchFamily="2" charset="-122"/>
                <a:ea typeface="华文细黑" panose="02010600040101010101" pitchFamily="2" charset="-122"/>
              </a:endParaRPr>
            </a:p>
          </p:txBody>
        </p:sp>
        <p:grpSp>
          <p:nvGrpSpPr>
            <p:cNvPr id="73" name="组合 72"/>
            <p:cNvGrpSpPr/>
            <p:nvPr/>
          </p:nvGrpSpPr>
          <p:grpSpPr>
            <a:xfrm>
              <a:off x="6917892" y="2753789"/>
              <a:ext cx="4440700" cy="1235508"/>
              <a:chOff x="4494727" y="2895096"/>
              <a:chExt cx="4440700" cy="1235508"/>
            </a:xfrm>
          </p:grpSpPr>
          <p:sp>
            <p:nvSpPr>
              <p:cNvPr id="74" name="文本框 73"/>
              <p:cNvSpPr txBox="1"/>
              <p:nvPr/>
            </p:nvSpPr>
            <p:spPr>
              <a:xfrm>
                <a:off x="4494727" y="2895096"/>
                <a:ext cx="4440700" cy="584775"/>
              </a:xfrm>
              <a:prstGeom prst="rect">
                <a:avLst/>
              </a:prstGeom>
              <a:noFill/>
            </p:spPr>
            <p:txBody>
              <a:bodyPr wrap="square" rtlCol="0" anchor="ctr">
                <a:spAutoFit/>
              </a:bodyPr>
              <a:lstStyle/>
              <a:p>
                <a:r>
                  <a:rPr lang="zh-CN" altLang="en-US" sz="3200" dirty="0">
                    <a:latin typeface="微软雅黑" panose="020B0503020204020204" pitchFamily="34" charset="-122"/>
                    <a:ea typeface="微软雅黑" panose="020B0503020204020204" pitchFamily="34" charset="-122"/>
                    <a:cs typeface="Arial" panose="020B0604020202020204" pitchFamily="34" charset="0"/>
                  </a:rPr>
                  <a:t>移动开发技术比较</a:t>
                </a:r>
                <a:endParaRPr lang="zh-CN" altLang="en-US" sz="3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74"/>
              <p:cNvSpPr/>
              <p:nvPr/>
            </p:nvSpPr>
            <p:spPr>
              <a:xfrm>
                <a:off x="4494727" y="3607384"/>
                <a:ext cx="4404574" cy="523220"/>
              </a:xfrm>
              <a:prstGeom prst="rect">
                <a:avLst/>
              </a:prstGeom>
            </p:spPr>
            <p:txBody>
              <a:bodyPr wrap="square">
                <a:spAutoFit/>
              </a:bodyPr>
              <a:lstStyle/>
              <a:p>
                <a:pPr algn="just"/>
                <a:r>
                  <a:rPr lang="zh-CN" altLang="en-US" sz="1400" dirty="0">
                    <a:solidFill>
                      <a:srgbClr val="292A24"/>
                    </a:solidFill>
                    <a:latin typeface="Calibri Light" panose="020F0302020204030204" pitchFamily="34" charset="0"/>
                  </a:rPr>
                  <a:t>目前主要的移动开发技术有哪些？它们的优势和缺点各是什么？</a:t>
                </a:r>
                <a:endParaRPr lang="zh-CN" altLang="en-US" sz="1400" dirty="0">
                  <a:solidFill>
                    <a:srgbClr val="292A24"/>
                  </a:solidFill>
                  <a:latin typeface="Calibri Light" panose="020F0302020204030204" pitchFamily="34" charset="0"/>
                </a:endParaRPr>
              </a:p>
            </p:txBody>
          </p:sp>
          <p:cxnSp>
            <p:nvCxnSpPr>
              <p:cNvPr id="76" name="直接连接符 75"/>
              <p:cNvCxnSpPr/>
              <p:nvPr/>
            </p:nvCxnSpPr>
            <p:spPr>
              <a:xfrm>
                <a:off x="4494727" y="3504543"/>
                <a:ext cx="44045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2785</Words>
  <Application>WPS 演示</Application>
  <PresentationFormat>宽屏</PresentationFormat>
  <Paragraphs>478</Paragraphs>
  <Slides>69</Slides>
  <Notes>66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69</vt:i4>
      </vt:variant>
    </vt:vector>
  </HeadingPairs>
  <TitlesOfParts>
    <vt:vector size="85" baseType="lpstr">
      <vt:lpstr>Arial</vt:lpstr>
      <vt:lpstr>宋体</vt:lpstr>
      <vt:lpstr>Wingdings</vt:lpstr>
      <vt:lpstr>微软雅黑</vt:lpstr>
      <vt:lpstr>微软雅黑 Light</vt:lpstr>
      <vt:lpstr>Yu Gothic UI Light</vt:lpstr>
      <vt:lpstr>Calibri Light</vt:lpstr>
      <vt:lpstr>华文细黑</vt:lpstr>
      <vt:lpstr>HelveticaNeueLT Pro 67 MdCn</vt:lpstr>
      <vt:lpstr>Open Sans</vt:lpstr>
      <vt:lpstr>News Gothic MT</vt:lpstr>
      <vt:lpstr>Calibri</vt:lpstr>
      <vt:lpstr>Arial Unicode MS</vt:lpstr>
      <vt:lpstr>Roboto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コスモナウト</cp:lastModifiedBy>
  <cp:revision>193</cp:revision>
  <dcterms:created xsi:type="dcterms:W3CDTF">2016-01-12T02:45:00Z</dcterms:created>
  <dcterms:modified xsi:type="dcterms:W3CDTF">2019-05-12T03:57:10Z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